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1"/>
    <p:sldId id="257" r:id="rId32"/>
    <p:sldId id="258" r:id="rId33"/>
    <p:sldId id="259" r:id="rId34"/>
    <p:sldId id="260" r:id="rId35"/>
    <p:sldId id="261" r:id="rId36"/>
    <p:sldId id="262" r:id="rId37"/>
    <p:sldId id="263" r:id="rId38"/>
    <p:sldId id="264" r:id="rId39"/>
    <p:sldId id="265" r:id="rId40"/>
    <p:sldId id="266" r:id="rId41"/>
    <p:sldId id="267" r:id="rId42"/>
    <p:sldId id="268" r:id="rId4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eague Spartan" charset="1" panose="00000800000000000000"/>
      <p:regular r:id="rId10"/>
    </p:embeddedFont>
    <p:embeddedFont>
      <p:font typeface="DM Sans" charset="1" panose="00000000000000000000"/>
      <p:regular r:id="rId11"/>
    </p:embeddedFont>
    <p:embeddedFont>
      <p:font typeface="DM Sans Bold" charset="1" panose="00000000000000000000"/>
      <p:regular r:id="rId12"/>
    </p:embeddedFont>
    <p:embeddedFont>
      <p:font typeface="DM Sans Italics" charset="1" panose="00000000000000000000"/>
      <p:regular r:id="rId13"/>
    </p:embeddedFont>
    <p:embeddedFont>
      <p:font typeface="DM Sans Bold Italics" charset="1" panose="00000000000000000000"/>
      <p:regular r:id="rId14"/>
    </p:embeddedFont>
    <p:embeddedFont>
      <p:font typeface="Open Sans" charset="1" panose="020B0606030504020204"/>
      <p:regular r:id="rId15"/>
    </p:embeddedFont>
    <p:embeddedFont>
      <p:font typeface="Open Sans Bold" charset="1" panose="020B0806030504020204"/>
      <p:regular r:id="rId16"/>
    </p:embeddedFont>
    <p:embeddedFont>
      <p:font typeface="Open Sans Italics" charset="1" panose="020B0606030504020204"/>
      <p:regular r:id="rId17"/>
    </p:embeddedFont>
    <p:embeddedFont>
      <p:font typeface="Open Sans Bold Italics" charset="1" panose="020B0806030504020204"/>
      <p:regular r:id="rId18"/>
    </p:embeddedFont>
    <p:embeddedFont>
      <p:font typeface="Montserrat" charset="1" panose="00000500000000000000"/>
      <p:regular r:id="rId19"/>
    </p:embeddedFont>
    <p:embeddedFont>
      <p:font typeface="Montserrat Bold" charset="1" panose="00000600000000000000"/>
      <p:regular r:id="rId20"/>
    </p:embeddedFont>
    <p:embeddedFont>
      <p:font typeface="Montserrat Italics" charset="1" panose="00000500000000000000"/>
      <p:regular r:id="rId21"/>
    </p:embeddedFont>
    <p:embeddedFont>
      <p:font typeface="Montserrat Bold Italics" charset="1" panose="00000600000000000000"/>
      <p:regular r:id="rId22"/>
    </p:embeddedFont>
    <p:embeddedFont>
      <p:font typeface="Open Sauce SemiBold" charset="1" panose="00000700000000000000"/>
      <p:regular r:id="rId23"/>
    </p:embeddedFont>
    <p:embeddedFont>
      <p:font typeface="Open Sauce SemiBold Bold" charset="1" panose="00000A00000000000000"/>
      <p:regular r:id="rId24"/>
    </p:embeddedFont>
    <p:embeddedFont>
      <p:font typeface="Open Sauce SemiBold Italics" charset="1" panose="00000700000000000000"/>
      <p:regular r:id="rId25"/>
    </p:embeddedFont>
    <p:embeddedFont>
      <p:font typeface="Open Sauce SemiBold Bold Italics" charset="1" panose="00000A00000000000000"/>
      <p:regular r:id="rId26"/>
    </p:embeddedFont>
    <p:embeddedFont>
      <p:font typeface="Canva Sans" charset="1" panose="020B0503030501040103"/>
      <p:regular r:id="rId27"/>
    </p:embeddedFont>
    <p:embeddedFont>
      <p:font typeface="Canva Sans Bold" charset="1" panose="020B0803030501040103"/>
      <p:regular r:id="rId28"/>
    </p:embeddedFont>
    <p:embeddedFont>
      <p:font typeface="Canva Sans Italics" charset="1" panose="020B0503030501040103"/>
      <p:regular r:id="rId29"/>
    </p:embeddedFont>
    <p:embeddedFont>
      <p:font typeface="Canva Sans Bold Italics" charset="1" panose="020B0803030501040103"/>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slides/slide1.xml" Type="http://schemas.openxmlformats.org/officeDocument/2006/relationships/slide"/><Relationship Id="rId32" Target="slides/slide2.xml" Type="http://schemas.openxmlformats.org/officeDocument/2006/relationships/slide"/><Relationship Id="rId33" Target="slides/slide3.xml" Type="http://schemas.openxmlformats.org/officeDocument/2006/relationships/slide"/><Relationship Id="rId34" Target="slides/slide4.xml" Type="http://schemas.openxmlformats.org/officeDocument/2006/relationships/slide"/><Relationship Id="rId35" Target="slides/slide5.xml" Type="http://schemas.openxmlformats.org/officeDocument/2006/relationships/slide"/><Relationship Id="rId36" Target="slides/slide6.xml" Type="http://schemas.openxmlformats.org/officeDocument/2006/relationships/slide"/><Relationship Id="rId37" Target="slides/slide7.xml" Type="http://schemas.openxmlformats.org/officeDocument/2006/relationships/slide"/><Relationship Id="rId38" Target="slides/slide8.xml" Type="http://schemas.openxmlformats.org/officeDocument/2006/relationships/slide"/><Relationship Id="rId39" Target="slides/slide9.xml" Type="http://schemas.openxmlformats.org/officeDocument/2006/relationships/slide"/><Relationship Id="rId4" Target="theme/theme1.xml" Type="http://schemas.openxmlformats.org/officeDocument/2006/relationships/theme"/><Relationship Id="rId40" Target="slides/slide10.xml" Type="http://schemas.openxmlformats.org/officeDocument/2006/relationships/slide"/><Relationship Id="rId41" Target="slides/slide11.xml" Type="http://schemas.openxmlformats.org/officeDocument/2006/relationships/slide"/><Relationship Id="rId42" Target="slides/slide12.xml" Type="http://schemas.openxmlformats.org/officeDocument/2006/relationships/slide"/><Relationship Id="rId43" Target="slides/slide13.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gif"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2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A192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508528" y="1810674"/>
            <a:ext cx="1270944" cy="60462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4856034" y="-1422191"/>
            <a:ext cx="4806532" cy="4806532"/>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10800000">
            <a:off x="-1062719" y="-1422191"/>
            <a:ext cx="4806532" cy="4806532"/>
          </a:xfrm>
          <a:prstGeom prst="rect">
            <a:avLst/>
          </a:prstGeom>
        </p:spPr>
      </p:pic>
      <p:grpSp>
        <p:nvGrpSpPr>
          <p:cNvPr name="Group 5" id="5"/>
          <p:cNvGrpSpPr/>
          <p:nvPr/>
        </p:nvGrpSpPr>
        <p:grpSpPr>
          <a:xfrm rot="8187890">
            <a:off x="15560506" y="8043695"/>
            <a:ext cx="3397588" cy="3402216"/>
            <a:chOff x="0" y="0"/>
            <a:chExt cx="2354580" cy="2357788"/>
          </a:xfrm>
        </p:grpSpPr>
        <p:sp>
          <p:nvSpPr>
            <p:cNvPr name="Freeform 6" id="6"/>
            <p:cNvSpPr/>
            <p:nvPr/>
          </p:nvSpPr>
          <p:spPr>
            <a:xfrm>
              <a:off x="0" y="0"/>
              <a:ext cx="2353310" cy="2357788"/>
            </a:xfrm>
            <a:custGeom>
              <a:avLst/>
              <a:gdLst/>
              <a:ahLst/>
              <a:cxnLst/>
              <a:rect r="r" b="b" t="t" l="l"/>
              <a:pathLst>
                <a:path h="2357788" w="2353310">
                  <a:moveTo>
                    <a:pt x="784860" y="2290478"/>
                  </a:moveTo>
                  <a:cubicBezTo>
                    <a:pt x="905510" y="2331118"/>
                    <a:pt x="1042670" y="2357788"/>
                    <a:pt x="1177290" y="2357788"/>
                  </a:cubicBezTo>
                  <a:cubicBezTo>
                    <a:pt x="1311910" y="2357788"/>
                    <a:pt x="1441450" y="2334928"/>
                    <a:pt x="1560830" y="2294288"/>
                  </a:cubicBezTo>
                  <a:cubicBezTo>
                    <a:pt x="1563370" y="2293018"/>
                    <a:pt x="1565910" y="2293018"/>
                    <a:pt x="1568450" y="2291748"/>
                  </a:cubicBezTo>
                  <a:cubicBezTo>
                    <a:pt x="2016760" y="2129188"/>
                    <a:pt x="2346960" y="1699928"/>
                    <a:pt x="2353310" y="1199851"/>
                  </a:cubicBezTo>
                  <a:lnTo>
                    <a:pt x="2353310" y="0"/>
                  </a:lnTo>
                  <a:lnTo>
                    <a:pt x="0" y="0"/>
                  </a:lnTo>
                  <a:lnTo>
                    <a:pt x="0" y="1198974"/>
                  </a:lnTo>
                  <a:cubicBezTo>
                    <a:pt x="6350" y="1702468"/>
                    <a:pt x="331470" y="2131728"/>
                    <a:pt x="784860" y="2290478"/>
                  </a:cubicBezTo>
                  <a:close/>
                </a:path>
              </a:pathLst>
            </a:custGeom>
            <a:solidFill>
              <a:srgbClr val="DFAC0D"/>
            </a:solidFill>
          </p:spPr>
        </p:sp>
      </p:grpSp>
      <p:grpSp>
        <p:nvGrpSpPr>
          <p:cNvPr name="Group 7" id="7"/>
          <p:cNvGrpSpPr/>
          <p:nvPr/>
        </p:nvGrpSpPr>
        <p:grpSpPr>
          <a:xfrm rot="-8100000">
            <a:off x="-670094" y="8043695"/>
            <a:ext cx="3397588" cy="3402216"/>
            <a:chOff x="0" y="0"/>
            <a:chExt cx="2354580" cy="2357788"/>
          </a:xfrm>
        </p:grpSpPr>
        <p:sp>
          <p:nvSpPr>
            <p:cNvPr name="Freeform 8" id="8"/>
            <p:cNvSpPr/>
            <p:nvPr/>
          </p:nvSpPr>
          <p:spPr>
            <a:xfrm>
              <a:off x="0" y="0"/>
              <a:ext cx="2353310" cy="2357788"/>
            </a:xfrm>
            <a:custGeom>
              <a:avLst/>
              <a:gdLst/>
              <a:ahLst/>
              <a:cxnLst/>
              <a:rect r="r" b="b" t="t" l="l"/>
              <a:pathLst>
                <a:path h="2357788" w="2353310">
                  <a:moveTo>
                    <a:pt x="784860" y="2290478"/>
                  </a:moveTo>
                  <a:cubicBezTo>
                    <a:pt x="905510" y="2331118"/>
                    <a:pt x="1042670" y="2357788"/>
                    <a:pt x="1177290" y="2357788"/>
                  </a:cubicBezTo>
                  <a:cubicBezTo>
                    <a:pt x="1311910" y="2357788"/>
                    <a:pt x="1441450" y="2334928"/>
                    <a:pt x="1560830" y="2294288"/>
                  </a:cubicBezTo>
                  <a:cubicBezTo>
                    <a:pt x="1563370" y="2293018"/>
                    <a:pt x="1565910" y="2293018"/>
                    <a:pt x="1568450" y="2291748"/>
                  </a:cubicBezTo>
                  <a:cubicBezTo>
                    <a:pt x="2016760" y="2129188"/>
                    <a:pt x="2346960" y="1699928"/>
                    <a:pt x="2353310" y="1199851"/>
                  </a:cubicBezTo>
                  <a:lnTo>
                    <a:pt x="2353310" y="0"/>
                  </a:lnTo>
                  <a:lnTo>
                    <a:pt x="0" y="0"/>
                  </a:lnTo>
                  <a:lnTo>
                    <a:pt x="0" y="1198974"/>
                  </a:lnTo>
                  <a:cubicBezTo>
                    <a:pt x="6350" y="1702468"/>
                    <a:pt x="331470" y="2131728"/>
                    <a:pt x="784860" y="2290478"/>
                  </a:cubicBezTo>
                  <a:close/>
                </a:path>
              </a:pathLst>
            </a:custGeom>
            <a:solidFill>
              <a:srgbClr val="DFAC0D"/>
            </a:solidFill>
          </p:spPr>
        </p:sp>
      </p:grpSp>
      <p:pic>
        <p:nvPicPr>
          <p:cNvPr name="Picture 9" id="9"/>
          <p:cNvPicPr>
            <a:picLocks noChangeAspect="true"/>
          </p:cNvPicPr>
          <p:nvPr/>
        </p:nvPicPr>
        <p:blipFill>
          <a:blip r:embed="rId6">
            <a:alphaModFix amt="29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2582472">
            <a:off x="7894193" y="9248903"/>
            <a:ext cx="2499614" cy="2365260"/>
          </a:xfrm>
          <a:prstGeom prst="rect">
            <a:avLst/>
          </a:prstGeom>
        </p:spPr>
      </p:pic>
      <p:pic>
        <p:nvPicPr>
          <p:cNvPr name="Picture 10" id="10"/>
          <p:cNvPicPr>
            <a:picLocks noChangeAspect="true"/>
          </p:cNvPicPr>
          <p:nvPr/>
        </p:nvPicPr>
        <p:blipFill>
          <a:blip r:embed="rId8">
            <a:alphaModFix amt="29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096931" y="4407207"/>
            <a:ext cx="2437479" cy="2322253"/>
          </a:xfrm>
          <a:prstGeom prst="rect">
            <a:avLst/>
          </a:prstGeom>
        </p:spPr>
      </p:pic>
      <p:pic>
        <p:nvPicPr>
          <p:cNvPr name="Picture 11" id="11"/>
          <p:cNvPicPr>
            <a:picLocks noChangeAspect="true"/>
          </p:cNvPicPr>
          <p:nvPr/>
        </p:nvPicPr>
        <p:blipFill>
          <a:blip r:embed="rId8">
            <a:alphaModFix amt="29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6993061" y="4407207"/>
            <a:ext cx="2437479" cy="2322253"/>
          </a:xfrm>
          <a:prstGeom prst="rect">
            <a:avLst/>
          </a:prstGeom>
        </p:spPr>
      </p:pic>
      <p:sp>
        <p:nvSpPr>
          <p:cNvPr name="AutoShape 12" id="12"/>
          <p:cNvSpPr/>
          <p:nvPr/>
        </p:nvSpPr>
        <p:spPr>
          <a:xfrm rot="0">
            <a:off x="8061478" y="6710410"/>
            <a:ext cx="879506" cy="0"/>
          </a:xfrm>
          <a:prstGeom prst="line">
            <a:avLst/>
          </a:prstGeom>
          <a:ln cap="flat" w="19050">
            <a:solidFill>
              <a:srgbClr val="FFFFFF"/>
            </a:solidFill>
            <a:prstDash val="solid"/>
            <a:headEnd type="none" len="sm" w="sm"/>
            <a:tailEnd type="none" len="sm" w="sm"/>
          </a:ln>
        </p:spPr>
      </p:sp>
      <p:sp>
        <p:nvSpPr>
          <p:cNvPr name="AutoShape 13" id="13"/>
          <p:cNvSpPr/>
          <p:nvPr/>
        </p:nvSpPr>
        <p:spPr>
          <a:xfrm rot="0">
            <a:off x="13744904" y="6798266"/>
            <a:ext cx="879506" cy="0"/>
          </a:xfrm>
          <a:prstGeom prst="line">
            <a:avLst/>
          </a:prstGeom>
          <a:ln cap="flat" w="19050">
            <a:solidFill>
              <a:srgbClr val="FFFFFF"/>
            </a:solidFill>
            <a:prstDash val="solid"/>
            <a:headEnd type="none" len="sm" w="sm"/>
            <a:tailEnd type="none" len="sm" w="sm"/>
          </a:ln>
        </p:spPr>
      </p:sp>
      <p:grpSp>
        <p:nvGrpSpPr>
          <p:cNvPr name="Group 14" id="14"/>
          <p:cNvGrpSpPr/>
          <p:nvPr/>
        </p:nvGrpSpPr>
        <p:grpSpPr>
          <a:xfrm rot="0">
            <a:off x="8646017" y="6581977"/>
            <a:ext cx="294966" cy="294966"/>
            <a:chOff x="0" y="0"/>
            <a:chExt cx="6350000" cy="6350000"/>
          </a:xfrm>
        </p:grpSpPr>
        <p:sp>
          <p:nvSpPr>
            <p:cNvPr name="Freeform 15" id="1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FAC0D"/>
            </a:solidFill>
          </p:spPr>
        </p:sp>
      </p:grpSp>
      <p:sp>
        <p:nvSpPr>
          <p:cNvPr name="TextBox 16" id="16"/>
          <p:cNvSpPr txBox="true"/>
          <p:nvPr/>
        </p:nvSpPr>
        <p:spPr>
          <a:xfrm rot="0">
            <a:off x="8940984" y="6465545"/>
            <a:ext cx="4656437" cy="480204"/>
          </a:xfrm>
          <a:prstGeom prst="rect">
            <a:avLst/>
          </a:prstGeom>
        </p:spPr>
        <p:txBody>
          <a:bodyPr anchor="t" rtlCol="false" tIns="0" lIns="0" bIns="0" rIns="0">
            <a:spAutoFit/>
          </a:bodyPr>
          <a:lstStyle/>
          <a:p>
            <a:pPr algn="ctr">
              <a:lnSpc>
                <a:spcPts val="3982"/>
              </a:lnSpc>
            </a:pPr>
            <a:r>
              <a:rPr lang="en-US" sz="2844" spc="119">
                <a:solidFill>
                  <a:srgbClr val="FDFDFD"/>
                </a:solidFill>
                <a:latin typeface="Open Sans"/>
              </a:rPr>
              <a:t>A new approach to AI</a:t>
            </a:r>
          </a:p>
        </p:txBody>
      </p:sp>
      <p:grpSp>
        <p:nvGrpSpPr>
          <p:cNvPr name="Group 17" id="17"/>
          <p:cNvGrpSpPr/>
          <p:nvPr/>
        </p:nvGrpSpPr>
        <p:grpSpPr>
          <a:xfrm rot="0">
            <a:off x="13449938" y="6650783"/>
            <a:ext cx="294966" cy="294966"/>
            <a:chOff x="0" y="0"/>
            <a:chExt cx="6350000" cy="6350000"/>
          </a:xfrm>
        </p:grpSpPr>
        <p:sp>
          <p:nvSpPr>
            <p:cNvPr name="Freeform 18" id="1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FAC0D"/>
            </a:solidFill>
          </p:spPr>
        </p:sp>
      </p:grpSp>
      <p:pic>
        <p:nvPicPr>
          <p:cNvPr name="Picture 19" id="19"/>
          <p:cNvPicPr>
            <a:picLocks noChangeAspect="true"/>
          </p:cNvPicPr>
          <p:nvPr/>
        </p:nvPicPr>
        <p:blipFill>
          <a:blip r:embed="rId10"/>
          <a:srcRect l="0" t="0" r="0" b="0"/>
          <a:stretch>
            <a:fillRect/>
          </a:stretch>
        </p:blipFill>
        <p:spPr>
          <a:xfrm flipH="false" flipV="false" rot="0">
            <a:off x="3024235" y="6287682"/>
            <a:ext cx="4399153" cy="1947476"/>
          </a:xfrm>
          <a:prstGeom prst="rect">
            <a:avLst/>
          </a:prstGeom>
        </p:spPr>
      </p:pic>
      <p:sp>
        <p:nvSpPr>
          <p:cNvPr name="TextBox 20" id="20"/>
          <p:cNvSpPr txBox="true"/>
          <p:nvPr/>
        </p:nvSpPr>
        <p:spPr>
          <a:xfrm rot="0">
            <a:off x="4315383" y="4617935"/>
            <a:ext cx="10309027" cy="1117804"/>
          </a:xfrm>
          <a:prstGeom prst="rect">
            <a:avLst/>
          </a:prstGeom>
        </p:spPr>
        <p:txBody>
          <a:bodyPr anchor="t" rtlCol="false" tIns="0" lIns="0" bIns="0" rIns="0">
            <a:spAutoFit/>
          </a:bodyPr>
          <a:lstStyle/>
          <a:p>
            <a:pPr algn="ctr">
              <a:lnSpc>
                <a:spcPts val="8772"/>
              </a:lnSpc>
            </a:pPr>
            <a:r>
              <a:rPr lang="en-US" sz="7832">
                <a:solidFill>
                  <a:srgbClr val="FCBF01"/>
                </a:solidFill>
                <a:latin typeface="League Spartan"/>
              </a:rPr>
              <a:t>SELF DRIVING CARS</a:t>
            </a:r>
          </a:p>
        </p:txBody>
      </p:sp>
      <p:sp>
        <p:nvSpPr>
          <p:cNvPr name="TextBox 21" id="21"/>
          <p:cNvSpPr txBox="true"/>
          <p:nvPr/>
        </p:nvSpPr>
        <p:spPr>
          <a:xfrm rot="0">
            <a:off x="5273438" y="2802433"/>
            <a:ext cx="7987525" cy="1148411"/>
          </a:xfrm>
          <a:prstGeom prst="rect">
            <a:avLst/>
          </a:prstGeom>
        </p:spPr>
        <p:txBody>
          <a:bodyPr anchor="t" rtlCol="false" tIns="0" lIns="0" bIns="0" rIns="0">
            <a:spAutoFit/>
          </a:bodyPr>
          <a:lstStyle/>
          <a:p>
            <a:pPr algn="ctr">
              <a:lnSpc>
                <a:spcPts val="8996"/>
              </a:lnSpc>
            </a:pPr>
            <a:r>
              <a:rPr lang="en-US" sz="8032">
                <a:solidFill>
                  <a:srgbClr val="FDFDFD"/>
                </a:solidFill>
                <a:latin typeface="Open Sans"/>
              </a:rPr>
              <a:t>CITY TRAFFIC</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DBA2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5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821561" y="-2702039"/>
            <a:ext cx="6367816" cy="6367816"/>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2700000">
            <a:off x="10119662" y="-787690"/>
            <a:ext cx="2032757" cy="1926037"/>
          </a:xfrm>
          <a:prstGeom prst="rect">
            <a:avLst/>
          </a:prstGeom>
        </p:spPr>
      </p:pic>
      <p:pic>
        <p:nvPicPr>
          <p:cNvPr name="Picture 4" id="4"/>
          <p:cNvPicPr>
            <a:picLocks noChangeAspect="true"/>
          </p:cNvPicPr>
          <p:nvPr/>
        </p:nvPicPr>
        <p:blipFill>
          <a:blip r:embed="rId6"/>
          <a:srcRect l="0" t="0" r="0" b="0"/>
          <a:stretch>
            <a:fillRect/>
          </a:stretch>
        </p:blipFill>
        <p:spPr>
          <a:xfrm flipH="false" flipV="false" rot="0">
            <a:off x="1028700" y="2571652"/>
            <a:ext cx="7423288" cy="5143695"/>
          </a:xfrm>
          <a:prstGeom prst="rect">
            <a:avLst/>
          </a:prstGeom>
        </p:spPr>
      </p:pic>
      <p:pic>
        <p:nvPicPr>
          <p:cNvPr name="Picture 5" id="5"/>
          <p:cNvPicPr>
            <a:picLocks noChangeAspect="true"/>
          </p:cNvPicPr>
          <p:nvPr/>
        </p:nvPicPr>
        <p:blipFill>
          <a:blip r:embed="rId7"/>
          <a:srcRect l="0" t="0" r="0" b="0"/>
          <a:stretch>
            <a:fillRect/>
          </a:stretch>
        </p:blipFill>
        <p:spPr>
          <a:xfrm flipH="false" flipV="false" rot="0">
            <a:off x="9736396" y="4363825"/>
            <a:ext cx="7306386" cy="5143695"/>
          </a:xfrm>
          <a:prstGeom prst="rect">
            <a:avLst/>
          </a:prstGeom>
        </p:spPr>
      </p:pic>
      <p:sp>
        <p:nvSpPr>
          <p:cNvPr name="TextBox 6" id="6"/>
          <p:cNvSpPr txBox="true"/>
          <p:nvPr/>
        </p:nvSpPr>
        <p:spPr>
          <a:xfrm rot="0">
            <a:off x="1968963" y="348519"/>
            <a:ext cx="9687999" cy="1227012"/>
          </a:xfrm>
          <a:prstGeom prst="rect">
            <a:avLst/>
          </a:prstGeom>
        </p:spPr>
        <p:txBody>
          <a:bodyPr anchor="t" rtlCol="false" tIns="0" lIns="0" bIns="0" rIns="0">
            <a:spAutoFit/>
          </a:bodyPr>
          <a:lstStyle/>
          <a:p>
            <a:pPr>
              <a:lnSpc>
                <a:spcPts val="10069"/>
              </a:lnSpc>
              <a:spcBef>
                <a:spcPct val="0"/>
              </a:spcBef>
            </a:pPr>
            <a:r>
              <a:rPr lang="en-US" sz="7192">
                <a:solidFill>
                  <a:srgbClr val="1A192E"/>
                </a:solidFill>
                <a:latin typeface="Open Sauce SemiBold Bold"/>
              </a:rPr>
              <a:t>Graphs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DBA2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5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821561" y="-2702039"/>
            <a:ext cx="6367816" cy="6367816"/>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2700000">
            <a:off x="10119662" y="-787690"/>
            <a:ext cx="2032757" cy="1926037"/>
          </a:xfrm>
          <a:prstGeom prst="rect">
            <a:avLst/>
          </a:prstGeom>
        </p:spPr>
      </p:pic>
      <p:pic>
        <p:nvPicPr>
          <p:cNvPr name="Picture 4" id="4"/>
          <p:cNvPicPr>
            <a:picLocks noChangeAspect="true"/>
          </p:cNvPicPr>
          <p:nvPr/>
        </p:nvPicPr>
        <p:blipFill>
          <a:blip r:embed="rId6"/>
          <a:srcRect l="0" t="0" r="0" b="0"/>
          <a:stretch>
            <a:fillRect/>
          </a:stretch>
        </p:blipFill>
        <p:spPr>
          <a:xfrm flipH="false" flipV="false" rot="0">
            <a:off x="1619715" y="2786713"/>
            <a:ext cx="7306386" cy="5143695"/>
          </a:xfrm>
          <a:prstGeom prst="rect">
            <a:avLst/>
          </a:prstGeom>
        </p:spPr>
      </p:pic>
      <p:sp>
        <p:nvSpPr>
          <p:cNvPr name="TextBox 5" id="5"/>
          <p:cNvSpPr txBox="true"/>
          <p:nvPr/>
        </p:nvSpPr>
        <p:spPr>
          <a:xfrm rot="0">
            <a:off x="1968963" y="348519"/>
            <a:ext cx="9687999" cy="1227012"/>
          </a:xfrm>
          <a:prstGeom prst="rect">
            <a:avLst/>
          </a:prstGeom>
        </p:spPr>
        <p:txBody>
          <a:bodyPr anchor="t" rtlCol="false" tIns="0" lIns="0" bIns="0" rIns="0">
            <a:spAutoFit/>
          </a:bodyPr>
          <a:lstStyle/>
          <a:p>
            <a:pPr>
              <a:lnSpc>
                <a:spcPts val="10069"/>
              </a:lnSpc>
              <a:spcBef>
                <a:spcPct val="0"/>
              </a:spcBef>
            </a:pPr>
            <a:r>
              <a:rPr lang="en-US" sz="7192">
                <a:solidFill>
                  <a:srgbClr val="1A192E"/>
                </a:solidFill>
                <a:latin typeface="Open Sauce SemiBold Bold"/>
              </a:rPr>
              <a:t>Graphs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A192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5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434055" y="-1224316"/>
            <a:ext cx="6367816" cy="6367816"/>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2700000">
            <a:off x="10119662" y="-787690"/>
            <a:ext cx="2032757" cy="1926037"/>
          </a:xfrm>
          <a:prstGeom prst="rect">
            <a:avLst/>
          </a:prstGeom>
        </p:spPr>
      </p:pic>
      <p:sp>
        <p:nvSpPr>
          <p:cNvPr name="TextBox 4" id="4"/>
          <p:cNvSpPr txBox="true"/>
          <p:nvPr/>
        </p:nvSpPr>
        <p:spPr>
          <a:xfrm rot="0">
            <a:off x="3746056" y="1826242"/>
            <a:ext cx="9687999" cy="1227012"/>
          </a:xfrm>
          <a:prstGeom prst="rect">
            <a:avLst/>
          </a:prstGeom>
        </p:spPr>
        <p:txBody>
          <a:bodyPr anchor="t" rtlCol="false" tIns="0" lIns="0" bIns="0" rIns="0">
            <a:spAutoFit/>
          </a:bodyPr>
          <a:lstStyle/>
          <a:p>
            <a:pPr>
              <a:lnSpc>
                <a:spcPts val="10069"/>
              </a:lnSpc>
              <a:spcBef>
                <a:spcPct val="0"/>
              </a:spcBef>
            </a:pPr>
            <a:r>
              <a:rPr lang="en-US" sz="7192">
                <a:solidFill>
                  <a:srgbClr val="F1C024"/>
                </a:solidFill>
                <a:latin typeface="Open Sauce SemiBold Bold"/>
              </a:rPr>
              <a:t>Result</a:t>
            </a:r>
          </a:p>
        </p:txBody>
      </p:sp>
      <p:sp>
        <p:nvSpPr>
          <p:cNvPr name="TextBox 5" id="5"/>
          <p:cNvSpPr txBox="true"/>
          <p:nvPr/>
        </p:nvSpPr>
        <p:spPr>
          <a:xfrm rot="0">
            <a:off x="1179368" y="4433136"/>
            <a:ext cx="11107148" cy="2689862"/>
          </a:xfrm>
          <a:prstGeom prst="rect">
            <a:avLst/>
          </a:prstGeom>
        </p:spPr>
        <p:txBody>
          <a:bodyPr anchor="t" rtlCol="false" tIns="0" lIns="0" bIns="0" rIns="0">
            <a:spAutoFit/>
          </a:bodyPr>
          <a:lstStyle/>
          <a:p>
            <a:pPr marL="1101074" indent="-550537" lvl="1">
              <a:lnSpc>
                <a:spcPts val="7139"/>
              </a:lnSpc>
              <a:buFont typeface="Arial"/>
              <a:buChar char="•"/>
            </a:pPr>
            <a:r>
              <a:rPr lang="en-US" sz="5099">
                <a:solidFill>
                  <a:srgbClr val="EFECE7"/>
                </a:solidFill>
                <a:latin typeface="DM Sans"/>
              </a:rPr>
              <a:t>Training set accuracy = 0.999 </a:t>
            </a:r>
          </a:p>
          <a:p>
            <a:pPr marL="1101074" indent="-550537" lvl="1">
              <a:lnSpc>
                <a:spcPts val="7139"/>
              </a:lnSpc>
              <a:buFont typeface="Arial"/>
              <a:buChar char="•"/>
            </a:pPr>
            <a:r>
              <a:rPr lang="en-US" sz="5099">
                <a:solidFill>
                  <a:srgbClr val="EFECE7"/>
                </a:solidFill>
                <a:latin typeface="DM Sans"/>
              </a:rPr>
              <a:t>Validation set accuracy = 0.947 </a:t>
            </a:r>
          </a:p>
          <a:p>
            <a:pPr marL="1101074" indent="-550537" lvl="1">
              <a:lnSpc>
                <a:spcPts val="7139"/>
              </a:lnSpc>
              <a:buFont typeface="Arial"/>
              <a:buChar char="•"/>
            </a:pPr>
            <a:r>
              <a:rPr lang="en-US" sz="5099">
                <a:solidFill>
                  <a:srgbClr val="EFECE7"/>
                </a:solidFill>
                <a:latin typeface="DM Sans"/>
              </a:rPr>
              <a:t>Test set accuracy = 0.937</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A192E"/>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7599101"/>
            <a:chOff x="0" y="0"/>
            <a:chExt cx="19872376" cy="9304166"/>
          </a:xfrm>
        </p:grpSpPr>
        <p:sp>
          <p:nvSpPr>
            <p:cNvPr name="Freeform 3" id="3"/>
            <p:cNvSpPr/>
            <p:nvPr/>
          </p:nvSpPr>
          <p:spPr>
            <a:xfrm>
              <a:off x="0" y="0"/>
              <a:ext cx="19872376" cy="9304166"/>
            </a:xfrm>
            <a:custGeom>
              <a:avLst/>
              <a:gdLst/>
              <a:ahLst/>
              <a:cxnLst/>
              <a:rect r="r" b="b" t="t" l="l"/>
              <a:pathLst>
                <a:path h="9304166" w="19872376">
                  <a:moveTo>
                    <a:pt x="0" y="0"/>
                  </a:moveTo>
                  <a:lnTo>
                    <a:pt x="0" y="9304166"/>
                  </a:lnTo>
                  <a:lnTo>
                    <a:pt x="19872376" y="9304166"/>
                  </a:lnTo>
                  <a:lnTo>
                    <a:pt x="19872376" y="0"/>
                  </a:lnTo>
                  <a:lnTo>
                    <a:pt x="0" y="0"/>
                  </a:lnTo>
                  <a:close/>
                  <a:moveTo>
                    <a:pt x="19811417" y="9243206"/>
                  </a:moveTo>
                  <a:lnTo>
                    <a:pt x="59690" y="9243206"/>
                  </a:lnTo>
                  <a:lnTo>
                    <a:pt x="59690" y="59690"/>
                  </a:lnTo>
                  <a:lnTo>
                    <a:pt x="19811417" y="59690"/>
                  </a:lnTo>
                  <a:lnTo>
                    <a:pt x="19811417" y="9243206"/>
                  </a:lnTo>
                  <a:close/>
                </a:path>
              </a:pathLst>
            </a:custGeom>
            <a:solidFill>
              <a:srgbClr val="F9C041"/>
            </a:solidFill>
          </p:spPr>
        </p:sp>
      </p:grpSp>
      <p:sp>
        <p:nvSpPr>
          <p:cNvPr name="TextBox 4" id="4"/>
          <p:cNvSpPr txBox="true"/>
          <p:nvPr/>
        </p:nvSpPr>
        <p:spPr>
          <a:xfrm rot="0">
            <a:off x="3340493" y="3233409"/>
            <a:ext cx="11607015" cy="1311354"/>
          </a:xfrm>
          <a:prstGeom prst="rect">
            <a:avLst/>
          </a:prstGeom>
        </p:spPr>
        <p:txBody>
          <a:bodyPr anchor="t" rtlCol="false" tIns="0" lIns="0" bIns="0" rIns="0">
            <a:spAutoFit/>
          </a:bodyPr>
          <a:lstStyle/>
          <a:p>
            <a:pPr algn="ctr">
              <a:lnSpc>
                <a:spcPts val="10162"/>
              </a:lnSpc>
            </a:pPr>
            <a:r>
              <a:rPr lang="en-US" sz="9323" spc="438">
                <a:solidFill>
                  <a:srgbClr val="FFFFFF"/>
                </a:solidFill>
                <a:latin typeface="Open Sauce SemiBold Bold"/>
              </a:rPr>
              <a:t>THANKS</a:t>
            </a:r>
          </a:p>
        </p:txBody>
      </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500632" y="1828800"/>
            <a:ext cx="1286735" cy="321684"/>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500632" y="7315200"/>
            <a:ext cx="1286735" cy="321684"/>
          </a:xfrm>
          <a:prstGeom prst="rect">
            <a:avLst/>
          </a:prstGeom>
        </p:spPr>
      </p:pic>
      <p:sp>
        <p:nvSpPr>
          <p:cNvPr name="TextBox 7" id="7"/>
          <p:cNvSpPr txBox="true"/>
          <p:nvPr/>
        </p:nvSpPr>
        <p:spPr>
          <a:xfrm rot="0">
            <a:off x="3340493" y="4519284"/>
            <a:ext cx="11607015" cy="1311354"/>
          </a:xfrm>
          <a:prstGeom prst="rect">
            <a:avLst/>
          </a:prstGeom>
        </p:spPr>
        <p:txBody>
          <a:bodyPr anchor="t" rtlCol="false" tIns="0" lIns="0" bIns="0" rIns="0">
            <a:spAutoFit/>
          </a:bodyPr>
          <a:lstStyle/>
          <a:p>
            <a:pPr algn="ctr">
              <a:lnSpc>
                <a:spcPts val="10162"/>
              </a:lnSpc>
            </a:pPr>
            <a:r>
              <a:rPr lang="en-US" sz="9323">
                <a:solidFill>
                  <a:srgbClr val="F9C041"/>
                </a:solidFill>
                <a:latin typeface="Open Sauce SemiBold Bold"/>
              </a:rPr>
              <a:t>FOR WATCHING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A192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575200" y="1028700"/>
            <a:ext cx="4598229" cy="2115185"/>
          </a:xfrm>
          <a:prstGeom prst="rect">
            <a:avLst/>
          </a:prstGeom>
        </p:spPr>
      </p:pic>
      <p:grpSp>
        <p:nvGrpSpPr>
          <p:cNvPr name="Group 3" id="3"/>
          <p:cNvGrpSpPr/>
          <p:nvPr/>
        </p:nvGrpSpPr>
        <p:grpSpPr>
          <a:xfrm rot="0">
            <a:off x="1028700" y="7252170"/>
            <a:ext cx="7613705" cy="1356710"/>
            <a:chOff x="0" y="0"/>
            <a:chExt cx="2005256" cy="357323"/>
          </a:xfrm>
        </p:grpSpPr>
        <p:sp>
          <p:nvSpPr>
            <p:cNvPr name="Freeform 4" id="4"/>
            <p:cNvSpPr/>
            <p:nvPr/>
          </p:nvSpPr>
          <p:spPr>
            <a:xfrm>
              <a:off x="0" y="0"/>
              <a:ext cx="2005256" cy="357323"/>
            </a:xfrm>
            <a:custGeom>
              <a:avLst/>
              <a:gdLst/>
              <a:ahLst/>
              <a:cxnLst/>
              <a:rect r="r" b="b" t="t" l="l"/>
              <a:pathLst>
                <a:path h="357323" w="2005256">
                  <a:moveTo>
                    <a:pt x="51859" y="0"/>
                  </a:moveTo>
                  <a:lnTo>
                    <a:pt x="1953397" y="0"/>
                  </a:lnTo>
                  <a:cubicBezTo>
                    <a:pt x="1982038" y="0"/>
                    <a:pt x="2005256" y="23218"/>
                    <a:pt x="2005256" y="51859"/>
                  </a:cubicBezTo>
                  <a:lnTo>
                    <a:pt x="2005256" y="305464"/>
                  </a:lnTo>
                  <a:cubicBezTo>
                    <a:pt x="2005256" y="319218"/>
                    <a:pt x="1999792" y="332408"/>
                    <a:pt x="1990066" y="342134"/>
                  </a:cubicBezTo>
                  <a:cubicBezTo>
                    <a:pt x="1980341" y="351859"/>
                    <a:pt x="1967150" y="357323"/>
                    <a:pt x="1953397" y="357323"/>
                  </a:cubicBezTo>
                  <a:lnTo>
                    <a:pt x="51859" y="357323"/>
                  </a:lnTo>
                  <a:cubicBezTo>
                    <a:pt x="23218" y="357323"/>
                    <a:pt x="0" y="334105"/>
                    <a:pt x="0" y="305464"/>
                  </a:cubicBezTo>
                  <a:lnTo>
                    <a:pt x="0" y="51859"/>
                  </a:lnTo>
                  <a:cubicBezTo>
                    <a:pt x="0" y="23218"/>
                    <a:pt x="23218" y="0"/>
                    <a:pt x="51859" y="0"/>
                  </a:cubicBezTo>
                  <a:close/>
                </a:path>
              </a:pathLst>
            </a:custGeom>
            <a:solidFill>
              <a:srgbClr val="565656"/>
            </a:solidFill>
          </p:spPr>
        </p:sp>
        <p:sp>
          <p:nvSpPr>
            <p:cNvPr name="TextBox 5" id="5"/>
            <p:cNvSpPr txBox="true"/>
            <p:nvPr/>
          </p:nvSpPr>
          <p:spPr>
            <a:xfrm>
              <a:off x="0" y="-28575"/>
              <a:ext cx="812800" cy="841375"/>
            </a:xfrm>
            <a:prstGeom prst="rect">
              <a:avLst/>
            </a:prstGeom>
          </p:spPr>
          <p:txBody>
            <a:bodyPr anchor="ctr" rtlCol="false" tIns="50800" lIns="50800" bIns="50800" rIns="50800"/>
            <a:lstStyle/>
            <a:p>
              <a:pPr algn="ctr">
                <a:lnSpc>
                  <a:spcPts val="2799"/>
                </a:lnSpc>
              </a:pPr>
            </a:p>
          </p:txBody>
        </p:sp>
      </p:grpSp>
      <p:pic>
        <p:nvPicPr>
          <p:cNvPr name="Picture 6" id="6"/>
          <p:cNvPicPr>
            <a:picLocks noChangeAspect="true"/>
          </p:cNvPicPr>
          <p:nvPr/>
        </p:nvPicPr>
        <p:blipFill>
          <a:blip r:embed="rId4"/>
          <a:srcRect l="0" t="3981" r="0" b="3981"/>
          <a:stretch>
            <a:fillRect/>
          </a:stretch>
        </p:blipFill>
        <p:spPr>
          <a:xfrm flipH="false" flipV="false" rot="0">
            <a:off x="9965748" y="5305480"/>
            <a:ext cx="5994690" cy="3829044"/>
          </a:xfrm>
          <a:prstGeom prst="rect">
            <a:avLst/>
          </a:prstGeom>
        </p:spPr>
      </p:pic>
      <p:sp>
        <p:nvSpPr>
          <p:cNvPr name="TextBox 7" id="7"/>
          <p:cNvSpPr txBox="true"/>
          <p:nvPr/>
        </p:nvSpPr>
        <p:spPr>
          <a:xfrm rot="0">
            <a:off x="1219597" y="729600"/>
            <a:ext cx="9058911" cy="2006428"/>
          </a:xfrm>
          <a:prstGeom prst="rect">
            <a:avLst/>
          </a:prstGeom>
        </p:spPr>
        <p:txBody>
          <a:bodyPr anchor="t" rtlCol="false" tIns="0" lIns="0" bIns="0" rIns="0">
            <a:spAutoFit/>
          </a:bodyPr>
          <a:lstStyle/>
          <a:p>
            <a:pPr>
              <a:lnSpc>
                <a:spcPts val="8059"/>
              </a:lnSpc>
            </a:pPr>
            <a:r>
              <a:rPr lang="en-US" sz="5756">
                <a:solidFill>
                  <a:srgbClr val="F1C024"/>
                </a:solidFill>
                <a:latin typeface="Open Sauce SemiBold Bold"/>
              </a:rPr>
              <a:t>TEAM NAME and MEMBER DETAILS</a:t>
            </a:r>
          </a:p>
        </p:txBody>
      </p:sp>
      <p:sp>
        <p:nvSpPr>
          <p:cNvPr name="TextBox 8" id="8"/>
          <p:cNvSpPr txBox="true"/>
          <p:nvPr/>
        </p:nvSpPr>
        <p:spPr>
          <a:xfrm rot="0">
            <a:off x="1028700" y="3110233"/>
            <a:ext cx="7937235" cy="1571851"/>
          </a:xfrm>
          <a:prstGeom prst="rect">
            <a:avLst/>
          </a:prstGeom>
        </p:spPr>
        <p:txBody>
          <a:bodyPr anchor="t" rtlCol="false" tIns="0" lIns="0" bIns="0" rIns="0">
            <a:spAutoFit/>
          </a:bodyPr>
          <a:lstStyle/>
          <a:p>
            <a:pPr algn="just">
              <a:lnSpc>
                <a:spcPts val="6917"/>
              </a:lnSpc>
            </a:pPr>
            <a:r>
              <a:rPr lang="en-US" sz="4941">
                <a:solidFill>
                  <a:srgbClr val="E8E8E8"/>
                </a:solidFill>
                <a:latin typeface="Open Sans"/>
              </a:rPr>
              <a:t> Vaishnavi Kale</a:t>
            </a:r>
          </a:p>
          <a:p>
            <a:pPr algn="just">
              <a:lnSpc>
                <a:spcPts val="5657"/>
              </a:lnSpc>
            </a:pPr>
          </a:p>
        </p:txBody>
      </p:sp>
      <p:sp>
        <p:nvSpPr>
          <p:cNvPr name="TextBox 9" id="9"/>
          <p:cNvSpPr txBox="true"/>
          <p:nvPr/>
        </p:nvSpPr>
        <p:spPr>
          <a:xfrm rot="0">
            <a:off x="1028700" y="4366714"/>
            <a:ext cx="6140857" cy="903605"/>
          </a:xfrm>
          <a:prstGeom prst="rect">
            <a:avLst/>
          </a:prstGeom>
        </p:spPr>
        <p:txBody>
          <a:bodyPr anchor="t" rtlCol="false" tIns="0" lIns="0" bIns="0" rIns="0">
            <a:spAutoFit/>
          </a:bodyPr>
          <a:lstStyle/>
          <a:p>
            <a:pPr algn="ctr">
              <a:lnSpc>
                <a:spcPts val="7419"/>
              </a:lnSpc>
            </a:pPr>
            <a:r>
              <a:rPr lang="en-US" sz="5299">
                <a:solidFill>
                  <a:srgbClr val="FFFFFF"/>
                </a:solidFill>
                <a:latin typeface="Canva Sans"/>
              </a:rPr>
              <a:t>Hansika Amrutkar</a:t>
            </a:r>
          </a:p>
        </p:txBody>
      </p:sp>
      <p:sp>
        <p:nvSpPr>
          <p:cNvPr name="TextBox 10" id="10"/>
          <p:cNvSpPr txBox="true"/>
          <p:nvPr/>
        </p:nvSpPr>
        <p:spPr>
          <a:xfrm rot="0">
            <a:off x="1255986" y="5648779"/>
            <a:ext cx="3864471" cy="903605"/>
          </a:xfrm>
          <a:prstGeom prst="rect">
            <a:avLst/>
          </a:prstGeom>
        </p:spPr>
        <p:txBody>
          <a:bodyPr anchor="t" rtlCol="false" tIns="0" lIns="0" bIns="0" rIns="0">
            <a:spAutoFit/>
          </a:bodyPr>
          <a:lstStyle/>
          <a:p>
            <a:pPr algn="ctr">
              <a:lnSpc>
                <a:spcPts val="7419"/>
              </a:lnSpc>
            </a:pPr>
            <a:r>
              <a:rPr lang="en-US" sz="5299">
                <a:solidFill>
                  <a:srgbClr val="FFFFFF"/>
                </a:solidFill>
                <a:latin typeface="Canva Sans"/>
              </a:rPr>
              <a:t>Isha Singhal</a:t>
            </a:r>
          </a:p>
        </p:txBody>
      </p:sp>
      <p:sp>
        <p:nvSpPr>
          <p:cNvPr name="TextBox 11" id="11"/>
          <p:cNvSpPr txBox="true"/>
          <p:nvPr/>
        </p:nvSpPr>
        <p:spPr>
          <a:xfrm rot="0">
            <a:off x="1446662" y="7419350"/>
            <a:ext cx="6777782" cy="927100"/>
          </a:xfrm>
          <a:prstGeom prst="rect">
            <a:avLst/>
          </a:prstGeom>
        </p:spPr>
        <p:txBody>
          <a:bodyPr anchor="t" rtlCol="false" tIns="0" lIns="0" bIns="0" rIns="0">
            <a:spAutoFit/>
          </a:bodyPr>
          <a:lstStyle/>
          <a:p>
            <a:pPr algn="ctr">
              <a:lnSpc>
                <a:spcPts val="7699"/>
              </a:lnSpc>
            </a:pPr>
            <a:r>
              <a:rPr lang="en-US" sz="5499">
                <a:solidFill>
                  <a:srgbClr val="F1C024"/>
                </a:solidFill>
                <a:latin typeface="Canva Sans Bold"/>
              </a:rPr>
              <a:t>THEME : City Traffic</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A192E"/>
        </a:solidFill>
      </p:bgPr>
    </p:bg>
    <p:spTree>
      <p:nvGrpSpPr>
        <p:cNvPr id="1" name=""/>
        <p:cNvGrpSpPr/>
        <p:nvPr/>
      </p:nvGrpSpPr>
      <p:grpSpPr>
        <a:xfrm>
          <a:off x="0" y="0"/>
          <a:ext cx="0" cy="0"/>
          <a:chOff x="0" y="0"/>
          <a:chExt cx="0" cy="0"/>
        </a:xfrm>
      </p:grpSpPr>
      <p:grpSp>
        <p:nvGrpSpPr>
          <p:cNvPr name="Group 2" id="2"/>
          <p:cNvGrpSpPr/>
          <p:nvPr/>
        </p:nvGrpSpPr>
        <p:grpSpPr>
          <a:xfrm rot="0">
            <a:off x="12539228" y="0"/>
            <a:ext cx="5748772" cy="10287000"/>
            <a:chOff x="0" y="0"/>
            <a:chExt cx="1069556" cy="1913890"/>
          </a:xfrm>
        </p:grpSpPr>
        <p:sp>
          <p:nvSpPr>
            <p:cNvPr name="Freeform 3" id="3"/>
            <p:cNvSpPr/>
            <p:nvPr/>
          </p:nvSpPr>
          <p:spPr>
            <a:xfrm>
              <a:off x="0" y="0"/>
              <a:ext cx="1069556" cy="1913890"/>
            </a:xfrm>
            <a:custGeom>
              <a:avLst/>
              <a:gdLst/>
              <a:ahLst/>
              <a:cxnLst/>
              <a:rect r="r" b="b" t="t" l="l"/>
              <a:pathLst>
                <a:path h="1913890" w="1069556">
                  <a:moveTo>
                    <a:pt x="0" y="0"/>
                  </a:moveTo>
                  <a:lnTo>
                    <a:pt x="1069556" y="0"/>
                  </a:lnTo>
                  <a:lnTo>
                    <a:pt x="1069556" y="1913890"/>
                  </a:lnTo>
                  <a:lnTo>
                    <a:pt x="0" y="1913890"/>
                  </a:lnTo>
                  <a:close/>
                </a:path>
              </a:pathLst>
            </a:custGeom>
            <a:solidFill>
              <a:srgbClr val="F1C024"/>
            </a:solidFill>
          </p:spPr>
        </p:sp>
      </p:grpSp>
      <p:sp>
        <p:nvSpPr>
          <p:cNvPr name="TextBox 4" id="4"/>
          <p:cNvSpPr txBox="true"/>
          <p:nvPr/>
        </p:nvSpPr>
        <p:spPr>
          <a:xfrm rot="0">
            <a:off x="1028700" y="2491798"/>
            <a:ext cx="6012740" cy="7209397"/>
          </a:xfrm>
          <a:prstGeom prst="rect">
            <a:avLst/>
          </a:prstGeom>
        </p:spPr>
        <p:txBody>
          <a:bodyPr anchor="t" rtlCol="false" tIns="0" lIns="0" bIns="0" rIns="0">
            <a:spAutoFit/>
          </a:bodyPr>
          <a:lstStyle/>
          <a:p>
            <a:pPr>
              <a:lnSpc>
                <a:spcPts val="7084"/>
              </a:lnSpc>
            </a:pPr>
            <a:r>
              <a:rPr lang="en-US" sz="7084">
                <a:solidFill>
                  <a:srgbClr val="FCBF01"/>
                </a:solidFill>
                <a:latin typeface="League Spartan Bold"/>
              </a:rPr>
              <a:t>TRAFFIC SIGN DETECTION FOR AUTONOMOUS SELF-DRIVING CARS</a:t>
            </a:r>
          </a:p>
        </p:txBody>
      </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1028700"/>
            <a:ext cx="1286735" cy="321684"/>
          </a:xfrm>
          <a:prstGeom prst="rect">
            <a:avLst/>
          </a:prstGeom>
        </p:spPr>
      </p:pic>
      <p:pic>
        <p:nvPicPr>
          <p:cNvPr name="Picture 6" id="6"/>
          <p:cNvPicPr>
            <a:picLocks noChangeAspect="true"/>
          </p:cNvPicPr>
          <p:nvPr/>
        </p:nvPicPr>
        <p:blipFill>
          <a:blip r:embed="rId4">
            <a:alphaModFix amt="29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2700000">
            <a:off x="7830196" y="3982374"/>
            <a:ext cx="2437479" cy="2322253"/>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A192E"/>
        </a:solidFill>
      </p:bgPr>
    </p:bg>
    <p:spTree>
      <p:nvGrpSpPr>
        <p:cNvPr id="1" name=""/>
        <p:cNvGrpSpPr/>
        <p:nvPr/>
      </p:nvGrpSpPr>
      <p:grpSpPr>
        <a:xfrm>
          <a:off x="0" y="0"/>
          <a:ext cx="0" cy="0"/>
          <a:chOff x="0" y="0"/>
          <a:chExt cx="0" cy="0"/>
        </a:xfrm>
      </p:grpSpPr>
      <p:grpSp>
        <p:nvGrpSpPr>
          <p:cNvPr name="Group 2" id="2"/>
          <p:cNvGrpSpPr/>
          <p:nvPr/>
        </p:nvGrpSpPr>
        <p:grpSpPr>
          <a:xfrm rot="0">
            <a:off x="0" y="0"/>
            <a:ext cx="5748772" cy="10287000"/>
            <a:chOff x="0" y="0"/>
            <a:chExt cx="1069556" cy="1913890"/>
          </a:xfrm>
        </p:grpSpPr>
        <p:sp>
          <p:nvSpPr>
            <p:cNvPr name="Freeform 3" id="3"/>
            <p:cNvSpPr/>
            <p:nvPr/>
          </p:nvSpPr>
          <p:spPr>
            <a:xfrm>
              <a:off x="0" y="0"/>
              <a:ext cx="1069556" cy="1913890"/>
            </a:xfrm>
            <a:custGeom>
              <a:avLst/>
              <a:gdLst/>
              <a:ahLst/>
              <a:cxnLst/>
              <a:rect r="r" b="b" t="t" l="l"/>
              <a:pathLst>
                <a:path h="1913890" w="1069556">
                  <a:moveTo>
                    <a:pt x="0" y="0"/>
                  </a:moveTo>
                  <a:lnTo>
                    <a:pt x="1069556" y="0"/>
                  </a:lnTo>
                  <a:lnTo>
                    <a:pt x="1069556" y="1913890"/>
                  </a:lnTo>
                  <a:lnTo>
                    <a:pt x="0" y="1913890"/>
                  </a:lnTo>
                  <a:close/>
                </a:path>
              </a:pathLst>
            </a:custGeom>
            <a:solidFill>
              <a:srgbClr val="F1C024"/>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560760" y="1471106"/>
            <a:ext cx="1286735" cy="321684"/>
          </a:xfrm>
          <a:prstGeom prst="rect">
            <a:avLst/>
          </a:prstGeom>
        </p:spPr>
      </p:pic>
      <p:grpSp>
        <p:nvGrpSpPr>
          <p:cNvPr name="Group 5" id="5"/>
          <p:cNvGrpSpPr>
            <a:grpSpLocks noChangeAspect="true"/>
          </p:cNvGrpSpPr>
          <p:nvPr/>
        </p:nvGrpSpPr>
        <p:grpSpPr>
          <a:xfrm rot="0">
            <a:off x="15664815" y="7618296"/>
            <a:ext cx="4179570" cy="4179570"/>
            <a:chOff x="0" y="0"/>
            <a:chExt cx="2787650" cy="2787650"/>
          </a:xfrm>
        </p:grpSpPr>
        <p:sp>
          <p:nvSpPr>
            <p:cNvPr name="Freeform 6" id="6"/>
            <p:cNvSpPr/>
            <p:nvPr/>
          </p:nvSpPr>
          <p:spPr>
            <a:xfrm>
              <a:off x="0" y="0"/>
              <a:ext cx="2787650" cy="2787650"/>
            </a:xfrm>
            <a:custGeom>
              <a:avLst/>
              <a:gdLst/>
              <a:ahLst/>
              <a:cxnLst/>
              <a:rect r="r" b="b" t="t" l="l"/>
              <a:pathLst>
                <a:path h="2787650" w="2787650">
                  <a:moveTo>
                    <a:pt x="81280" y="1861820"/>
                  </a:moveTo>
                  <a:cubicBezTo>
                    <a:pt x="73660" y="1841500"/>
                    <a:pt x="67310" y="1819910"/>
                    <a:pt x="60960" y="1799590"/>
                  </a:cubicBezTo>
                  <a:lnTo>
                    <a:pt x="1800860" y="59690"/>
                  </a:lnTo>
                  <a:cubicBezTo>
                    <a:pt x="1821180" y="66040"/>
                    <a:pt x="1842770" y="72390"/>
                    <a:pt x="1863090" y="80010"/>
                  </a:cubicBezTo>
                  <a:lnTo>
                    <a:pt x="81280" y="1861820"/>
                  </a:lnTo>
                  <a:close/>
                  <a:moveTo>
                    <a:pt x="1597660" y="15240"/>
                  </a:moveTo>
                  <a:cubicBezTo>
                    <a:pt x="1573530" y="11430"/>
                    <a:pt x="1548130" y="8890"/>
                    <a:pt x="1524000" y="6350"/>
                  </a:cubicBezTo>
                  <a:lnTo>
                    <a:pt x="6350" y="1524000"/>
                  </a:lnTo>
                  <a:cubicBezTo>
                    <a:pt x="8890" y="1548130"/>
                    <a:pt x="11430" y="1573530"/>
                    <a:pt x="15240" y="1597660"/>
                  </a:cubicBezTo>
                  <a:lnTo>
                    <a:pt x="1597660" y="15240"/>
                  </a:lnTo>
                  <a:close/>
                  <a:moveTo>
                    <a:pt x="2189480" y="248920"/>
                  </a:moveTo>
                  <a:cubicBezTo>
                    <a:pt x="2172970" y="237490"/>
                    <a:pt x="2156460" y="226060"/>
                    <a:pt x="2139950" y="215900"/>
                  </a:cubicBezTo>
                  <a:lnTo>
                    <a:pt x="215900" y="2139950"/>
                  </a:lnTo>
                  <a:cubicBezTo>
                    <a:pt x="226060" y="2156460"/>
                    <a:pt x="237490" y="2172970"/>
                    <a:pt x="248920" y="2189480"/>
                  </a:cubicBezTo>
                  <a:lnTo>
                    <a:pt x="2189480" y="248920"/>
                  </a:lnTo>
                  <a:close/>
                  <a:moveTo>
                    <a:pt x="1979930" y="128270"/>
                  </a:moveTo>
                  <a:cubicBezTo>
                    <a:pt x="1960880" y="119380"/>
                    <a:pt x="1941830" y="110490"/>
                    <a:pt x="1922780" y="102870"/>
                  </a:cubicBezTo>
                  <a:lnTo>
                    <a:pt x="104140" y="1921510"/>
                  </a:lnTo>
                  <a:cubicBezTo>
                    <a:pt x="111760" y="1940560"/>
                    <a:pt x="120650" y="1959610"/>
                    <a:pt x="129540" y="1978660"/>
                  </a:cubicBezTo>
                  <a:lnTo>
                    <a:pt x="1979930" y="128270"/>
                  </a:lnTo>
                  <a:close/>
                  <a:moveTo>
                    <a:pt x="2087880" y="185420"/>
                  </a:moveTo>
                  <a:cubicBezTo>
                    <a:pt x="2070100" y="175260"/>
                    <a:pt x="2052320" y="165100"/>
                    <a:pt x="2034540" y="156210"/>
                  </a:cubicBezTo>
                  <a:lnTo>
                    <a:pt x="154940" y="2035810"/>
                  </a:lnTo>
                  <a:cubicBezTo>
                    <a:pt x="163830" y="2053590"/>
                    <a:pt x="173990" y="2071370"/>
                    <a:pt x="184150" y="2089150"/>
                  </a:cubicBezTo>
                  <a:lnTo>
                    <a:pt x="2087880" y="185420"/>
                  </a:lnTo>
                  <a:close/>
                  <a:moveTo>
                    <a:pt x="834390" y="116840"/>
                  </a:moveTo>
                  <a:cubicBezTo>
                    <a:pt x="774700" y="143510"/>
                    <a:pt x="716280" y="173990"/>
                    <a:pt x="660400" y="208280"/>
                  </a:cubicBezTo>
                  <a:lnTo>
                    <a:pt x="208280" y="660400"/>
                  </a:lnTo>
                  <a:cubicBezTo>
                    <a:pt x="172720" y="716280"/>
                    <a:pt x="142240" y="774700"/>
                    <a:pt x="116840" y="834390"/>
                  </a:cubicBezTo>
                  <a:lnTo>
                    <a:pt x="834390" y="116840"/>
                  </a:lnTo>
                  <a:close/>
                  <a:moveTo>
                    <a:pt x="1363980" y="0"/>
                  </a:moveTo>
                  <a:lnTo>
                    <a:pt x="0" y="1363980"/>
                  </a:lnTo>
                  <a:cubicBezTo>
                    <a:pt x="0" y="1391920"/>
                    <a:pt x="0" y="1418590"/>
                    <a:pt x="1270" y="1446530"/>
                  </a:cubicBezTo>
                  <a:lnTo>
                    <a:pt x="1445260" y="1270"/>
                  </a:lnTo>
                  <a:cubicBezTo>
                    <a:pt x="1418590" y="0"/>
                    <a:pt x="1390650" y="0"/>
                    <a:pt x="1363980" y="0"/>
                  </a:cubicBezTo>
                  <a:close/>
                  <a:moveTo>
                    <a:pt x="2787650" y="1386840"/>
                  </a:moveTo>
                  <a:lnTo>
                    <a:pt x="1386840" y="2787650"/>
                  </a:lnTo>
                  <a:cubicBezTo>
                    <a:pt x="1414780" y="2787650"/>
                    <a:pt x="1443990" y="2787650"/>
                    <a:pt x="1471930" y="2785110"/>
                  </a:cubicBezTo>
                  <a:lnTo>
                    <a:pt x="2785110" y="1471930"/>
                  </a:lnTo>
                  <a:cubicBezTo>
                    <a:pt x="2786380" y="1443990"/>
                    <a:pt x="2787650" y="1414780"/>
                    <a:pt x="2787650" y="1386840"/>
                  </a:cubicBezTo>
                  <a:close/>
                  <a:moveTo>
                    <a:pt x="2283460" y="321310"/>
                  </a:moveTo>
                  <a:cubicBezTo>
                    <a:pt x="2268220" y="308610"/>
                    <a:pt x="2252980" y="295910"/>
                    <a:pt x="2237740" y="284480"/>
                  </a:cubicBezTo>
                  <a:lnTo>
                    <a:pt x="284480" y="2237740"/>
                  </a:lnTo>
                  <a:cubicBezTo>
                    <a:pt x="295910" y="2252980"/>
                    <a:pt x="308610" y="2268220"/>
                    <a:pt x="321310" y="2283460"/>
                  </a:cubicBezTo>
                  <a:lnTo>
                    <a:pt x="2283460" y="321310"/>
                  </a:lnTo>
                  <a:close/>
                  <a:moveTo>
                    <a:pt x="1276350" y="5080"/>
                  </a:moveTo>
                  <a:cubicBezTo>
                    <a:pt x="1244600" y="7620"/>
                    <a:pt x="1214120" y="11430"/>
                    <a:pt x="1182370" y="16510"/>
                  </a:cubicBezTo>
                  <a:lnTo>
                    <a:pt x="16510" y="1182370"/>
                  </a:lnTo>
                  <a:cubicBezTo>
                    <a:pt x="11430" y="1214120"/>
                    <a:pt x="7620" y="1244600"/>
                    <a:pt x="5080" y="1276350"/>
                  </a:cubicBezTo>
                  <a:lnTo>
                    <a:pt x="1276350" y="5080"/>
                  </a:lnTo>
                  <a:close/>
                  <a:moveTo>
                    <a:pt x="1080770" y="35560"/>
                  </a:moveTo>
                  <a:cubicBezTo>
                    <a:pt x="1042670" y="44450"/>
                    <a:pt x="1004570" y="54610"/>
                    <a:pt x="966470" y="67310"/>
                  </a:cubicBezTo>
                  <a:lnTo>
                    <a:pt x="66040" y="966470"/>
                  </a:lnTo>
                  <a:cubicBezTo>
                    <a:pt x="54610" y="1004570"/>
                    <a:pt x="43180" y="1041400"/>
                    <a:pt x="34290" y="1080770"/>
                  </a:cubicBezTo>
                  <a:lnTo>
                    <a:pt x="1080770" y="35560"/>
                  </a:lnTo>
                  <a:close/>
                  <a:moveTo>
                    <a:pt x="1734820" y="41910"/>
                  </a:moveTo>
                  <a:cubicBezTo>
                    <a:pt x="1711960" y="36830"/>
                    <a:pt x="1690370" y="31750"/>
                    <a:pt x="1667510" y="26670"/>
                  </a:cubicBezTo>
                  <a:lnTo>
                    <a:pt x="26670" y="1667510"/>
                  </a:lnTo>
                  <a:cubicBezTo>
                    <a:pt x="31750" y="1690370"/>
                    <a:pt x="36830" y="1711960"/>
                    <a:pt x="41910" y="1734820"/>
                  </a:cubicBezTo>
                  <a:lnTo>
                    <a:pt x="1734820" y="41910"/>
                  </a:lnTo>
                  <a:close/>
                  <a:moveTo>
                    <a:pt x="2762250" y="1659890"/>
                  </a:moveTo>
                  <a:cubicBezTo>
                    <a:pt x="2768600" y="1626870"/>
                    <a:pt x="2773680" y="1595120"/>
                    <a:pt x="2777490" y="1562100"/>
                  </a:cubicBezTo>
                  <a:lnTo>
                    <a:pt x="1562100" y="2777490"/>
                  </a:lnTo>
                  <a:cubicBezTo>
                    <a:pt x="1595120" y="2773680"/>
                    <a:pt x="1628140" y="2768600"/>
                    <a:pt x="1659890" y="2762250"/>
                  </a:cubicBezTo>
                  <a:lnTo>
                    <a:pt x="2762250" y="1659890"/>
                  </a:lnTo>
                  <a:close/>
                  <a:moveTo>
                    <a:pt x="2785110" y="1306830"/>
                  </a:moveTo>
                  <a:cubicBezTo>
                    <a:pt x="2783840" y="1281430"/>
                    <a:pt x="2781300" y="1256030"/>
                    <a:pt x="2778760" y="1230630"/>
                  </a:cubicBezTo>
                  <a:lnTo>
                    <a:pt x="1230630" y="2777490"/>
                  </a:lnTo>
                  <a:cubicBezTo>
                    <a:pt x="1256030" y="2780030"/>
                    <a:pt x="1281430" y="2782570"/>
                    <a:pt x="1306830" y="2783840"/>
                  </a:cubicBezTo>
                  <a:lnTo>
                    <a:pt x="2785110" y="1306830"/>
                  </a:lnTo>
                  <a:close/>
                  <a:moveTo>
                    <a:pt x="2767330" y="1158240"/>
                  </a:moveTo>
                  <a:cubicBezTo>
                    <a:pt x="2763520" y="1135380"/>
                    <a:pt x="2758440" y="1112520"/>
                    <a:pt x="2753360" y="1089660"/>
                  </a:cubicBezTo>
                  <a:lnTo>
                    <a:pt x="1088390" y="2753360"/>
                  </a:lnTo>
                  <a:cubicBezTo>
                    <a:pt x="1111250" y="2758440"/>
                    <a:pt x="1134110" y="2763520"/>
                    <a:pt x="1156970" y="2767330"/>
                  </a:cubicBezTo>
                  <a:lnTo>
                    <a:pt x="2767330" y="1158240"/>
                  </a:lnTo>
                  <a:close/>
                  <a:moveTo>
                    <a:pt x="2369820" y="398780"/>
                  </a:moveTo>
                  <a:cubicBezTo>
                    <a:pt x="2355850" y="384810"/>
                    <a:pt x="2341880" y="372110"/>
                    <a:pt x="2327910" y="358140"/>
                  </a:cubicBezTo>
                  <a:lnTo>
                    <a:pt x="359410" y="2326640"/>
                  </a:lnTo>
                  <a:cubicBezTo>
                    <a:pt x="372110" y="2340610"/>
                    <a:pt x="386080" y="2354580"/>
                    <a:pt x="400050" y="2368550"/>
                  </a:cubicBezTo>
                  <a:lnTo>
                    <a:pt x="2369820" y="398780"/>
                  </a:lnTo>
                  <a:close/>
                  <a:moveTo>
                    <a:pt x="2451100" y="2301240"/>
                  </a:moveTo>
                  <a:cubicBezTo>
                    <a:pt x="2520950" y="2219960"/>
                    <a:pt x="2579370" y="2133600"/>
                    <a:pt x="2627630" y="2042160"/>
                  </a:cubicBezTo>
                  <a:lnTo>
                    <a:pt x="2042160" y="2627630"/>
                  </a:lnTo>
                  <a:cubicBezTo>
                    <a:pt x="2133600" y="2579370"/>
                    <a:pt x="2219960" y="2520950"/>
                    <a:pt x="2301240" y="2451100"/>
                  </a:cubicBezTo>
                  <a:lnTo>
                    <a:pt x="2451100" y="2301240"/>
                  </a:lnTo>
                  <a:close/>
                  <a:moveTo>
                    <a:pt x="2736850" y="1023620"/>
                  </a:moveTo>
                  <a:cubicBezTo>
                    <a:pt x="2730500" y="1002030"/>
                    <a:pt x="2724150" y="981710"/>
                    <a:pt x="2717800" y="960120"/>
                  </a:cubicBezTo>
                  <a:lnTo>
                    <a:pt x="960120" y="2717800"/>
                  </a:lnTo>
                  <a:cubicBezTo>
                    <a:pt x="981710" y="2724150"/>
                    <a:pt x="1002030" y="2730500"/>
                    <a:pt x="1023620" y="2736850"/>
                  </a:cubicBezTo>
                  <a:lnTo>
                    <a:pt x="2736850" y="1023620"/>
                  </a:lnTo>
                  <a:close/>
                  <a:moveTo>
                    <a:pt x="2696210" y="1892300"/>
                  </a:moveTo>
                  <a:cubicBezTo>
                    <a:pt x="2711450" y="1851660"/>
                    <a:pt x="2725420" y="1811020"/>
                    <a:pt x="2736850" y="1769110"/>
                  </a:cubicBezTo>
                  <a:lnTo>
                    <a:pt x="1769110" y="2736850"/>
                  </a:lnTo>
                  <a:cubicBezTo>
                    <a:pt x="1811020" y="2725420"/>
                    <a:pt x="1851660" y="2711450"/>
                    <a:pt x="1892300" y="2696210"/>
                  </a:cubicBezTo>
                  <a:lnTo>
                    <a:pt x="2696210" y="1892300"/>
                  </a:lnTo>
                  <a:close/>
                  <a:moveTo>
                    <a:pt x="2523490" y="576580"/>
                  </a:moveTo>
                  <a:cubicBezTo>
                    <a:pt x="2512060" y="561340"/>
                    <a:pt x="2500630" y="544830"/>
                    <a:pt x="2487930" y="529590"/>
                  </a:cubicBezTo>
                  <a:lnTo>
                    <a:pt x="529590" y="2486660"/>
                  </a:lnTo>
                  <a:cubicBezTo>
                    <a:pt x="544830" y="2499360"/>
                    <a:pt x="561340" y="2510790"/>
                    <a:pt x="576580" y="2522220"/>
                  </a:cubicBezTo>
                  <a:lnTo>
                    <a:pt x="2523490" y="576580"/>
                  </a:lnTo>
                  <a:close/>
                  <a:moveTo>
                    <a:pt x="2696210" y="899160"/>
                  </a:moveTo>
                  <a:cubicBezTo>
                    <a:pt x="2688590" y="878840"/>
                    <a:pt x="2680970" y="859790"/>
                    <a:pt x="2672080" y="840740"/>
                  </a:cubicBezTo>
                  <a:lnTo>
                    <a:pt x="839470" y="2673350"/>
                  </a:lnTo>
                  <a:cubicBezTo>
                    <a:pt x="858520" y="2682240"/>
                    <a:pt x="878840" y="2689860"/>
                    <a:pt x="897890" y="2697480"/>
                  </a:cubicBezTo>
                  <a:lnTo>
                    <a:pt x="2696210" y="899160"/>
                  </a:lnTo>
                  <a:close/>
                  <a:moveTo>
                    <a:pt x="2449830" y="483870"/>
                  </a:moveTo>
                  <a:cubicBezTo>
                    <a:pt x="2437130" y="468630"/>
                    <a:pt x="2424430" y="454660"/>
                    <a:pt x="2410460" y="440690"/>
                  </a:cubicBezTo>
                  <a:lnTo>
                    <a:pt x="440690" y="2410460"/>
                  </a:lnTo>
                  <a:cubicBezTo>
                    <a:pt x="454660" y="2424430"/>
                    <a:pt x="469900" y="2437130"/>
                    <a:pt x="483870" y="2449830"/>
                  </a:cubicBezTo>
                  <a:lnTo>
                    <a:pt x="2449830" y="483870"/>
                  </a:lnTo>
                  <a:close/>
                  <a:moveTo>
                    <a:pt x="2588260" y="675640"/>
                  </a:moveTo>
                  <a:cubicBezTo>
                    <a:pt x="2578100" y="659130"/>
                    <a:pt x="2567940" y="641350"/>
                    <a:pt x="2556510" y="624840"/>
                  </a:cubicBezTo>
                  <a:lnTo>
                    <a:pt x="624840" y="2556510"/>
                  </a:lnTo>
                  <a:cubicBezTo>
                    <a:pt x="641350" y="2567940"/>
                    <a:pt x="657860" y="2578100"/>
                    <a:pt x="675640" y="2588260"/>
                  </a:cubicBezTo>
                  <a:lnTo>
                    <a:pt x="2588260" y="675640"/>
                  </a:lnTo>
                  <a:close/>
                  <a:moveTo>
                    <a:pt x="2646680" y="783590"/>
                  </a:moveTo>
                  <a:cubicBezTo>
                    <a:pt x="2637790" y="765810"/>
                    <a:pt x="2628900" y="746760"/>
                    <a:pt x="2618740" y="728980"/>
                  </a:cubicBezTo>
                  <a:lnTo>
                    <a:pt x="728980" y="2618740"/>
                  </a:lnTo>
                  <a:cubicBezTo>
                    <a:pt x="746760" y="2628900"/>
                    <a:pt x="764540" y="2637790"/>
                    <a:pt x="783590" y="2646680"/>
                  </a:cubicBezTo>
                  <a:lnTo>
                    <a:pt x="2646680" y="783590"/>
                  </a:lnTo>
                  <a:close/>
                </a:path>
              </a:pathLst>
            </a:custGeom>
            <a:solidFill>
              <a:srgbClr val="FFFFFF">
                <a:alpha val="14902"/>
              </a:srgbClr>
            </a:solidFill>
          </p:spPr>
        </p:sp>
      </p:grpSp>
      <p:sp>
        <p:nvSpPr>
          <p:cNvPr name="TextBox 7" id="7"/>
          <p:cNvSpPr txBox="true"/>
          <p:nvPr/>
        </p:nvSpPr>
        <p:spPr>
          <a:xfrm rot="0">
            <a:off x="8876118" y="2567998"/>
            <a:ext cx="8383182" cy="1448021"/>
          </a:xfrm>
          <a:prstGeom prst="rect">
            <a:avLst/>
          </a:prstGeom>
        </p:spPr>
        <p:txBody>
          <a:bodyPr anchor="t" rtlCol="false" tIns="0" lIns="0" bIns="0" rIns="0">
            <a:spAutoFit/>
          </a:bodyPr>
          <a:lstStyle/>
          <a:p>
            <a:pPr>
              <a:lnSpc>
                <a:spcPts val="10883"/>
              </a:lnSpc>
            </a:pPr>
            <a:r>
              <a:rPr lang="en-US" sz="10883">
                <a:solidFill>
                  <a:srgbClr val="FCBF01"/>
                </a:solidFill>
                <a:latin typeface="League Spartan Bold"/>
              </a:rPr>
              <a:t>OBJECTIVE</a:t>
            </a:r>
          </a:p>
        </p:txBody>
      </p:sp>
      <p:sp>
        <p:nvSpPr>
          <p:cNvPr name="TextBox 8" id="8"/>
          <p:cNvSpPr txBox="true"/>
          <p:nvPr/>
        </p:nvSpPr>
        <p:spPr>
          <a:xfrm rot="0">
            <a:off x="8445997" y="4042409"/>
            <a:ext cx="7784603" cy="2703832"/>
          </a:xfrm>
          <a:prstGeom prst="rect">
            <a:avLst/>
          </a:prstGeom>
        </p:spPr>
        <p:txBody>
          <a:bodyPr anchor="t" rtlCol="false" tIns="0" lIns="0" bIns="0" rIns="0">
            <a:spAutoFit/>
          </a:bodyPr>
          <a:lstStyle/>
          <a:p>
            <a:pPr>
              <a:lnSpc>
                <a:spcPts val="5439"/>
              </a:lnSpc>
            </a:pPr>
            <a:r>
              <a:rPr lang="en-US" sz="3399">
                <a:solidFill>
                  <a:srgbClr val="FDFDFD"/>
                </a:solidFill>
                <a:latin typeface="Montserrat"/>
              </a:rPr>
              <a:t>To encourage driverless cars as it would decrease the traffic problem and to automate cars as it would decrease the traveling cost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A192E"/>
        </a:solidFill>
      </p:bgPr>
    </p:bg>
    <p:spTree>
      <p:nvGrpSpPr>
        <p:cNvPr id="1" name=""/>
        <p:cNvGrpSpPr/>
        <p:nvPr/>
      </p:nvGrpSpPr>
      <p:grpSpPr>
        <a:xfrm>
          <a:off x="0" y="0"/>
          <a:ext cx="0" cy="0"/>
          <a:chOff x="0" y="0"/>
          <a:chExt cx="0" cy="0"/>
        </a:xfrm>
      </p:grpSpPr>
      <p:grpSp>
        <p:nvGrpSpPr>
          <p:cNvPr name="Group 2" id="2"/>
          <p:cNvGrpSpPr/>
          <p:nvPr/>
        </p:nvGrpSpPr>
        <p:grpSpPr>
          <a:xfrm rot="0">
            <a:off x="16559131" y="3814080"/>
            <a:ext cx="1728869" cy="2767274"/>
            <a:chOff x="0" y="0"/>
            <a:chExt cx="630696" cy="1009509"/>
          </a:xfrm>
        </p:grpSpPr>
        <p:sp>
          <p:nvSpPr>
            <p:cNvPr name="Freeform 3" id="3"/>
            <p:cNvSpPr/>
            <p:nvPr/>
          </p:nvSpPr>
          <p:spPr>
            <a:xfrm>
              <a:off x="0" y="0"/>
              <a:ext cx="630696" cy="1009509"/>
            </a:xfrm>
            <a:custGeom>
              <a:avLst/>
              <a:gdLst/>
              <a:ahLst/>
              <a:cxnLst/>
              <a:rect r="r" b="b" t="t" l="l"/>
              <a:pathLst>
                <a:path h="1009509" w="630696">
                  <a:moveTo>
                    <a:pt x="0" y="0"/>
                  </a:moveTo>
                  <a:lnTo>
                    <a:pt x="630696" y="0"/>
                  </a:lnTo>
                  <a:lnTo>
                    <a:pt x="630696" y="1009509"/>
                  </a:lnTo>
                  <a:lnTo>
                    <a:pt x="0" y="1009509"/>
                  </a:lnTo>
                  <a:close/>
                </a:path>
              </a:pathLst>
            </a:custGeom>
            <a:solidFill>
              <a:srgbClr val="FCBF01"/>
            </a:solidFill>
          </p:spPr>
        </p:sp>
      </p:grpSp>
      <p:pic>
        <p:nvPicPr>
          <p:cNvPr name="Picture 4" id="4"/>
          <p:cNvPicPr>
            <a:picLocks noChangeAspect="true"/>
          </p:cNvPicPr>
          <p:nvPr/>
        </p:nvPicPr>
        <p:blipFill>
          <a:blip r:embed="rId2">
            <a:alphaModFix amt="26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10800000">
            <a:off x="-1062719" y="-1422191"/>
            <a:ext cx="4806532" cy="4806532"/>
          </a:xfrm>
          <a:prstGeom prst="rect">
            <a:avLst/>
          </a:prstGeom>
        </p:spPr>
      </p:pic>
      <p:sp>
        <p:nvSpPr>
          <p:cNvPr name="TextBox 5" id="5"/>
          <p:cNvSpPr txBox="true"/>
          <p:nvPr/>
        </p:nvSpPr>
        <p:spPr>
          <a:xfrm rot="0">
            <a:off x="1028700" y="828675"/>
            <a:ext cx="9549038" cy="1787653"/>
          </a:xfrm>
          <a:prstGeom prst="rect">
            <a:avLst/>
          </a:prstGeom>
        </p:spPr>
        <p:txBody>
          <a:bodyPr anchor="t" rtlCol="false" tIns="0" lIns="0" bIns="0" rIns="0">
            <a:spAutoFit/>
          </a:bodyPr>
          <a:lstStyle/>
          <a:p>
            <a:pPr>
              <a:lnSpc>
                <a:spcPts val="14628"/>
              </a:lnSpc>
              <a:spcBef>
                <a:spcPct val="0"/>
              </a:spcBef>
            </a:pPr>
            <a:r>
              <a:rPr lang="en-US" sz="10449">
                <a:solidFill>
                  <a:srgbClr val="F1C024"/>
                </a:solidFill>
                <a:latin typeface="Open Sauce SemiBold Bold"/>
              </a:rPr>
              <a:t>Methodology</a:t>
            </a:r>
          </a:p>
        </p:txBody>
      </p:sp>
      <p:sp>
        <p:nvSpPr>
          <p:cNvPr name="TextBox 6" id="6"/>
          <p:cNvSpPr txBox="true"/>
          <p:nvPr/>
        </p:nvSpPr>
        <p:spPr>
          <a:xfrm rot="0">
            <a:off x="3083421" y="3159101"/>
            <a:ext cx="9280690" cy="4696583"/>
          </a:xfrm>
          <a:prstGeom prst="rect">
            <a:avLst/>
          </a:prstGeom>
        </p:spPr>
        <p:txBody>
          <a:bodyPr anchor="t" rtlCol="false" tIns="0" lIns="0" bIns="0" rIns="0">
            <a:spAutoFit/>
          </a:bodyPr>
          <a:lstStyle/>
          <a:p>
            <a:pPr>
              <a:lnSpc>
                <a:spcPts val="4158"/>
              </a:lnSpc>
              <a:spcBef>
                <a:spcPct val="0"/>
              </a:spcBef>
            </a:pPr>
            <a:r>
              <a:rPr lang="en-US" sz="2970">
                <a:solidFill>
                  <a:srgbClr val="FFFFFF"/>
                </a:solidFill>
                <a:latin typeface="DM Sans Bold"/>
              </a:rPr>
              <a:t>We have used various libraries in python like Keras, Math, Pickle, time, Textwrap, Numpy, Matplotlib, cv2, TensorFlow, etc. for creating the model. We have implemented a deep learning model that learns to recognize traffic signs. We implemented Convolutional Neural Network to train the German traffic sign dataset and then tested it on the Dataset. We achieved an accuracy of 93% for the model.</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A192E"/>
        </a:solidFill>
      </p:bgPr>
    </p:bg>
    <p:spTree>
      <p:nvGrpSpPr>
        <p:cNvPr id="1" name=""/>
        <p:cNvGrpSpPr/>
        <p:nvPr/>
      </p:nvGrpSpPr>
      <p:grpSpPr>
        <a:xfrm>
          <a:off x="0" y="0"/>
          <a:ext cx="0" cy="0"/>
          <a:chOff x="0" y="0"/>
          <a:chExt cx="0" cy="0"/>
        </a:xfrm>
      </p:grpSpPr>
      <p:grpSp>
        <p:nvGrpSpPr>
          <p:cNvPr name="Group 2" id="2"/>
          <p:cNvGrpSpPr/>
          <p:nvPr/>
        </p:nvGrpSpPr>
        <p:grpSpPr>
          <a:xfrm rot="0">
            <a:off x="11426010" y="0"/>
            <a:ext cx="9372600" cy="10287000"/>
            <a:chOff x="0" y="0"/>
            <a:chExt cx="1743766" cy="1913890"/>
          </a:xfrm>
        </p:grpSpPr>
        <p:sp>
          <p:nvSpPr>
            <p:cNvPr name="Freeform 3" id="3"/>
            <p:cNvSpPr/>
            <p:nvPr/>
          </p:nvSpPr>
          <p:spPr>
            <a:xfrm>
              <a:off x="0" y="0"/>
              <a:ext cx="1743766" cy="1913890"/>
            </a:xfrm>
            <a:custGeom>
              <a:avLst/>
              <a:gdLst/>
              <a:ahLst/>
              <a:cxnLst/>
              <a:rect r="r" b="b" t="t" l="l"/>
              <a:pathLst>
                <a:path h="1913890" w="1743766">
                  <a:moveTo>
                    <a:pt x="0" y="0"/>
                  </a:moveTo>
                  <a:lnTo>
                    <a:pt x="1743766" y="0"/>
                  </a:lnTo>
                  <a:lnTo>
                    <a:pt x="1743766" y="1913890"/>
                  </a:lnTo>
                  <a:lnTo>
                    <a:pt x="0" y="1913890"/>
                  </a:lnTo>
                  <a:close/>
                </a:path>
              </a:pathLst>
            </a:custGeom>
            <a:solidFill>
              <a:srgbClr val="F1C024"/>
            </a:solidFill>
          </p:spPr>
        </p:sp>
      </p:grpSp>
      <p:pic>
        <p:nvPicPr>
          <p:cNvPr name="Picture 4" id="4"/>
          <p:cNvPicPr>
            <a:picLocks noChangeAspect="true"/>
          </p:cNvPicPr>
          <p:nvPr/>
        </p:nvPicPr>
        <p:blipFill>
          <a:blip r:embed="rId2">
            <a:alphaModFix amt="65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2146592" y="-2430798"/>
            <a:ext cx="6367816" cy="6367816"/>
          </a:xfrm>
          <a:prstGeom prst="rect">
            <a:avLst/>
          </a:prstGeom>
        </p:spPr>
      </p:pic>
      <p:sp>
        <p:nvSpPr>
          <p:cNvPr name="TextBox 5" id="5"/>
          <p:cNvSpPr txBox="true"/>
          <p:nvPr/>
        </p:nvSpPr>
        <p:spPr>
          <a:xfrm rot="0">
            <a:off x="1028700" y="4455695"/>
            <a:ext cx="6433982" cy="4293873"/>
          </a:xfrm>
          <a:prstGeom prst="rect">
            <a:avLst/>
          </a:prstGeom>
        </p:spPr>
        <p:txBody>
          <a:bodyPr anchor="t" rtlCol="false" tIns="0" lIns="0" bIns="0" rIns="0">
            <a:spAutoFit/>
          </a:bodyPr>
          <a:lstStyle/>
          <a:p>
            <a:pPr marL="777229" indent="-388614" lvl="1">
              <a:lnSpc>
                <a:spcPts val="5759"/>
              </a:lnSpc>
              <a:buFont typeface="Arial"/>
              <a:buChar char="•"/>
            </a:pPr>
            <a:r>
              <a:rPr lang="en-US" sz="3599">
                <a:solidFill>
                  <a:srgbClr val="EFECE7"/>
                </a:solidFill>
                <a:latin typeface="Montserrat Bold"/>
              </a:rPr>
              <a:t>Not all Indian Roads have traffic sign dataset</a:t>
            </a:r>
          </a:p>
          <a:p>
            <a:pPr marL="777229" indent="-388614" lvl="1">
              <a:lnSpc>
                <a:spcPts val="5759"/>
              </a:lnSpc>
              <a:buFont typeface="Arial"/>
              <a:buChar char="•"/>
            </a:pPr>
            <a:r>
              <a:rPr lang="en-US" sz="3599">
                <a:solidFill>
                  <a:srgbClr val="EFECE7"/>
                </a:solidFill>
                <a:latin typeface="Montserrat Bold"/>
              </a:rPr>
              <a:t>Physical and Geographical Challenges</a:t>
            </a:r>
          </a:p>
          <a:p>
            <a:pPr marL="777229" indent="-388614" lvl="1">
              <a:lnSpc>
                <a:spcPts val="5759"/>
              </a:lnSpc>
              <a:buFont typeface="Arial"/>
              <a:buChar char="•"/>
            </a:pPr>
            <a:r>
              <a:rPr lang="en-US" sz="3599">
                <a:solidFill>
                  <a:srgbClr val="EFECE7"/>
                </a:solidFill>
                <a:latin typeface="Montserrat Bold"/>
              </a:rPr>
              <a:t>1% error</a:t>
            </a:r>
          </a:p>
        </p:txBody>
      </p:sp>
      <p:sp>
        <p:nvSpPr>
          <p:cNvPr name="TextBox 6" id="6"/>
          <p:cNvSpPr txBox="true"/>
          <p:nvPr/>
        </p:nvSpPr>
        <p:spPr>
          <a:xfrm rot="0">
            <a:off x="1028700" y="2249757"/>
            <a:ext cx="6832190" cy="787683"/>
          </a:xfrm>
          <a:prstGeom prst="rect">
            <a:avLst/>
          </a:prstGeom>
        </p:spPr>
        <p:txBody>
          <a:bodyPr anchor="t" rtlCol="false" tIns="0" lIns="0" bIns="0" rIns="0">
            <a:spAutoFit/>
          </a:bodyPr>
          <a:lstStyle/>
          <a:p>
            <a:pPr>
              <a:lnSpc>
                <a:spcPts val="6074"/>
              </a:lnSpc>
            </a:pPr>
            <a:r>
              <a:rPr lang="en-US" sz="5730">
                <a:solidFill>
                  <a:srgbClr val="F9C041"/>
                </a:solidFill>
                <a:latin typeface="Montserrat Bold"/>
              </a:rPr>
              <a:t>Limitations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A192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5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434055" y="-1224316"/>
            <a:ext cx="6367816" cy="6367816"/>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2700000">
            <a:off x="10119662" y="-787690"/>
            <a:ext cx="2032757" cy="1926037"/>
          </a:xfrm>
          <a:prstGeom prst="rect">
            <a:avLst/>
          </a:prstGeom>
        </p:spPr>
      </p:pic>
      <p:sp>
        <p:nvSpPr>
          <p:cNvPr name="TextBox 4" id="4"/>
          <p:cNvSpPr txBox="true"/>
          <p:nvPr/>
        </p:nvSpPr>
        <p:spPr>
          <a:xfrm rot="0">
            <a:off x="1028700" y="895350"/>
            <a:ext cx="9687999" cy="1227012"/>
          </a:xfrm>
          <a:prstGeom prst="rect">
            <a:avLst/>
          </a:prstGeom>
        </p:spPr>
        <p:txBody>
          <a:bodyPr anchor="t" rtlCol="false" tIns="0" lIns="0" bIns="0" rIns="0">
            <a:spAutoFit/>
          </a:bodyPr>
          <a:lstStyle/>
          <a:p>
            <a:pPr>
              <a:lnSpc>
                <a:spcPts val="10069"/>
              </a:lnSpc>
              <a:spcBef>
                <a:spcPct val="0"/>
              </a:spcBef>
            </a:pPr>
            <a:r>
              <a:rPr lang="en-US" sz="7192">
                <a:solidFill>
                  <a:srgbClr val="F1C024"/>
                </a:solidFill>
                <a:latin typeface="Open Sauce SemiBold Bold"/>
              </a:rPr>
              <a:t>Future Scope</a:t>
            </a:r>
          </a:p>
        </p:txBody>
      </p:sp>
      <p:sp>
        <p:nvSpPr>
          <p:cNvPr name="TextBox 5" id="5"/>
          <p:cNvSpPr txBox="true"/>
          <p:nvPr/>
        </p:nvSpPr>
        <p:spPr>
          <a:xfrm rot="0">
            <a:off x="1028700" y="2141412"/>
            <a:ext cx="9386663" cy="6788151"/>
          </a:xfrm>
          <a:prstGeom prst="rect">
            <a:avLst/>
          </a:prstGeom>
        </p:spPr>
        <p:txBody>
          <a:bodyPr anchor="t" rtlCol="false" tIns="0" lIns="0" bIns="0" rIns="0">
            <a:spAutoFit/>
          </a:bodyPr>
          <a:lstStyle/>
          <a:p>
            <a:pPr marL="755642" indent="-377821" lvl="1">
              <a:lnSpc>
                <a:spcPts val="4899"/>
              </a:lnSpc>
              <a:buFont typeface="Arial"/>
              <a:buChar char="•"/>
            </a:pPr>
            <a:r>
              <a:rPr lang="en-US" sz="3499">
                <a:solidFill>
                  <a:srgbClr val="EFECE7"/>
                </a:solidFill>
                <a:latin typeface="DM Sans"/>
              </a:rPr>
              <a:t>The traffic signs detector and classifier focus on the reduction of the traffic load on the existing road network through various travel demand management measures.</a:t>
            </a:r>
          </a:p>
          <a:p>
            <a:pPr marL="755642" indent="-377821" lvl="1">
              <a:lnSpc>
                <a:spcPts val="4899"/>
              </a:lnSpc>
              <a:buFont typeface="Arial"/>
              <a:buChar char="•"/>
            </a:pPr>
            <a:r>
              <a:rPr lang="en-US" sz="3499">
                <a:solidFill>
                  <a:srgbClr val="EFECE7"/>
                </a:solidFill>
                <a:latin typeface="DM Sans"/>
              </a:rPr>
              <a:t>We plan to add the traffic sign info on the map of the application similar to google Maps and add the digital signs there along with using this model.</a:t>
            </a:r>
          </a:p>
          <a:p>
            <a:pPr marL="755642" indent="-377821" lvl="1">
              <a:lnSpc>
                <a:spcPts val="4899"/>
              </a:lnSpc>
              <a:buFont typeface="Arial"/>
              <a:buChar char="•"/>
            </a:pPr>
            <a:r>
              <a:rPr lang="en-US" sz="3499">
                <a:solidFill>
                  <a:srgbClr val="EFECE7"/>
                </a:solidFill>
                <a:latin typeface="DM Sans"/>
              </a:rPr>
              <a:t>Detecting and recognizing a sign, thus notifying the driver of any upcoming signs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A192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5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434055" y="-1224316"/>
            <a:ext cx="6367816" cy="6367816"/>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2700000">
            <a:off x="10119662" y="-787690"/>
            <a:ext cx="2032757" cy="1926037"/>
          </a:xfrm>
          <a:prstGeom prst="rect">
            <a:avLst/>
          </a:prstGeom>
        </p:spPr>
      </p:pic>
      <p:sp>
        <p:nvSpPr>
          <p:cNvPr name="TextBox 4" id="4"/>
          <p:cNvSpPr txBox="true"/>
          <p:nvPr/>
        </p:nvSpPr>
        <p:spPr>
          <a:xfrm rot="0">
            <a:off x="1028700" y="895350"/>
            <a:ext cx="11506986" cy="1227012"/>
          </a:xfrm>
          <a:prstGeom prst="rect">
            <a:avLst/>
          </a:prstGeom>
        </p:spPr>
        <p:txBody>
          <a:bodyPr anchor="t" rtlCol="false" tIns="0" lIns="0" bIns="0" rIns="0">
            <a:spAutoFit/>
          </a:bodyPr>
          <a:lstStyle/>
          <a:p>
            <a:pPr>
              <a:lnSpc>
                <a:spcPts val="10069"/>
              </a:lnSpc>
              <a:spcBef>
                <a:spcPct val="0"/>
              </a:spcBef>
            </a:pPr>
            <a:r>
              <a:rPr lang="en-US" sz="7192">
                <a:solidFill>
                  <a:srgbClr val="F1C024"/>
                </a:solidFill>
                <a:latin typeface="Open Sauce SemiBold"/>
              </a:rPr>
              <a:t>Training Datset Results</a:t>
            </a:r>
          </a:p>
        </p:txBody>
      </p:sp>
      <p:sp>
        <p:nvSpPr>
          <p:cNvPr name="TextBox 5" id="5"/>
          <p:cNvSpPr txBox="true"/>
          <p:nvPr/>
        </p:nvSpPr>
        <p:spPr>
          <a:xfrm rot="0">
            <a:off x="1028700" y="2851012"/>
            <a:ext cx="14727337" cy="5990590"/>
          </a:xfrm>
          <a:prstGeom prst="rect">
            <a:avLst/>
          </a:prstGeom>
        </p:spPr>
        <p:txBody>
          <a:bodyPr anchor="t" rtlCol="false" tIns="0" lIns="0" bIns="0" rIns="0">
            <a:spAutoFit/>
          </a:bodyPr>
          <a:lstStyle/>
          <a:p>
            <a:pPr marL="410211" indent="-205106" lvl="1">
              <a:lnSpc>
                <a:spcPts val="2660"/>
              </a:lnSpc>
              <a:buFont typeface="Arial"/>
              <a:buChar char="•"/>
            </a:pPr>
            <a:r>
              <a:rPr lang="en-US" sz="1900">
                <a:solidFill>
                  <a:srgbClr val="EFECE7"/>
                </a:solidFill>
                <a:latin typeface="DM Sans"/>
              </a:rPr>
              <a:t>Training... </a:t>
            </a:r>
          </a:p>
          <a:p>
            <a:pPr marL="410211" indent="-205106" lvl="1">
              <a:lnSpc>
                <a:spcPts val="2660"/>
              </a:lnSpc>
              <a:buFont typeface="Arial"/>
              <a:buChar char="•"/>
            </a:pPr>
            <a:r>
              <a:rPr lang="en-US" sz="1900">
                <a:solidFill>
                  <a:srgbClr val="EFECE7"/>
                </a:solidFill>
                <a:latin typeface="DM Sans"/>
              </a:rPr>
              <a:t>EPOCH 1 ... Validation Accuracy = 0.747 EPOCH 2 ... Validation Accuracy = 0.849 EPOCH 3 ... Validation Accuracy = 0.886 EPOCH 4 ... Validation Accuracy = 0.896 EPOCH 5 ... Validation Accuracy = 0.917 EPOCH 6 ... Validation Accuracy = 0.922 EPOCH 7 ... Validation Accuracy = 0.918 EPOCH 8 ... Validation Accuracy = 0.929 EPOCH 9 ... Validation Accuracy = 0.922 EPOCH 10 ... Validation Accuracy = 0.933 EPOCH 11 ... Validation Accuracy = 0.935 EPOCH 12 ... Validation Accuracy = 0.930 EPOCH 13 ... Validation Accuracy = 0.937 EPOCH 14 ... Validation Accuracy = 0.938 EPOCH 15 ... Validation Accuracy = 0.940 EPOCH 16 ... Validation Accuracy = 0.933 EPOCH 17 ... Validation Accuracy = 0.941 EPOCH 18 ... Validation Accuracy = 0.949 EPOCH 19 ... Validation Accuracy = 0.944 EPOCH 20 ... Validation Accuracy = 0.946 EPOCH 21 ... Validation Accuracy = 0.939 EPOCH 22 ... Validation Accuracy = 0.950 EPOCH 23 ... Validation Accuracy = 0.939 EPOCH 24 ... Validation Accuracy = 0.945 EPOCH 25 ... Validation Accuracy = 0.951 EPOCH 26 ... Validation Accuracy = 0.948 EPOCH 27 ... Validation Accuracy = 0.945 EPOCH 28 ... Validation Accuracy = 0.943 EPOCH 29 ... Validation Accuracy = 0.947 EPOCH 30 ... Validation Accuracy = 0.956 EPOCH 31 ... Validation Accuracy = 0.945 EPOCH 32 ... Validation Accuracy = 0.948 EPOCH 33 ... Validation Accuracy = 0.954 EPOCH 34 ... Validation Accuracy = 0.952 EPOCH 35 ... Validation Accuracy = 0.940 EPOCH 36 ... Validation Accuracy = 0.953 EPOCH 37 ... Validation Accuracy = 0.948 EPOCH 38 ... Validation Accuracy = 0.949 EPOCH 39 ... Validation Accuracy = 0.946 EPOCH 40 ... Validation Accuracy = 0.946 EPOCH 41 ... Validation Accuracy = 0.947 EPOCH 42 ... Validation Accuracy = 0.952 EPOCH 43 ... Validation Accuracy = 0.951 EPOCH 44 ... Validation Accuracy = 0.946 EPOCH 45 ... Validation Accuracy = 0.953 EPOCH 46 ... Validation Accuracy = 0.948 EPOCH 47 ... Validation Accuracy = 0.958 EPOCH 48 ... Validation Accuracy = 0.951 EPOCH 49 ... Validation Accuracy = 0.959 EPOCH 50 ... Validation Accuracy = 0.947 Model saved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A192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5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434055" y="-1224316"/>
            <a:ext cx="6367816" cy="6367816"/>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2700000">
            <a:off x="10119662" y="-787690"/>
            <a:ext cx="2032757" cy="1926037"/>
          </a:xfrm>
          <a:prstGeom prst="rect">
            <a:avLst/>
          </a:prstGeom>
        </p:spPr>
      </p:pic>
      <p:pic>
        <p:nvPicPr>
          <p:cNvPr name="Picture 4" id="4"/>
          <p:cNvPicPr>
            <a:picLocks noChangeAspect="true"/>
          </p:cNvPicPr>
          <p:nvPr/>
        </p:nvPicPr>
        <p:blipFill>
          <a:blip r:embed="rId6"/>
          <a:srcRect l="0" t="0" r="0" b="0"/>
          <a:stretch>
            <a:fillRect/>
          </a:stretch>
        </p:blipFill>
        <p:spPr>
          <a:xfrm flipH="false" flipV="false" rot="0">
            <a:off x="1028700" y="644009"/>
            <a:ext cx="8087834" cy="8998981"/>
          </a:xfrm>
          <a:prstGeom prst="rect">
            <a:avLst/>
          </a:prstGeom>
        </p:spPr>
      </p:pic>
      <p:sp>
        <p:nvSpPr>
          <p:cNvPr name="TextBox 5" id="5"/>
          <p:cNvSpPr txBox="true"/>
          <p:nvPr/>
        </p:nvSpPr>
        <p:spPr>
          <a:xfrm rot="0">
            <a:off x="9424400" y="1441624"/>
            <a:ext cx="9687999" cy="1227012"/>
          </a:xfrm>
          <a:prstGeom prst="rect">
            <a:avLst/>
          </a:prstGeom>
        </p:spPr>
        <p:txBody>
          <a:bodyPr anchor="t" rtlCol="false" tIns="0" lIns="0" bIns="0" rIns="0">
            <a:spAutoFit/>
          </a:bodyPr>
          <a:lstStyle/>
          <a:p>
            <a:pPr>
              <a:lnSpc>
                <a:spcPts val="10069"/>
              </a:lnSpc>
              <a:spcBef>
                <a:spcPct val="0"/>
              </a:spcBef>
            </a:pPr>
            <a:r>
              <a:rPr lang="en-US" sz="7192">
                <a:solidFill>
                  <a:srgbClr val="F1C024"/>
                </a:solidFill>
                <a:latin typeface="Open Sauce SemiBold Bold"/>
              </a:rPr>
              <a:t>Classification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DAFPHJowrAk</dc:identifier>
  <dcterms:modified xsi:type="dcterms:W3CDTF">2011-08-01T06:04:30Z</dcterms:modified>
  <cp:revision>1</cp:revision>
  <dc:title>CITY TRAFFIC</dc:title>
</cp:coreProperties>
</file>